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8.bin" ContentType="application/vnd.openxmlformats-officedocument.oleObject"/>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embeddings/oleObject6.bin" ContentType="application/vnd.openxmlformats-officedocument.oleObject"/>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Default Extension="pict" ContentType="image/pict"/>
  <Override PartName="/ppt/slides/slide26.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embeddings/oleObject5.bin" ContentType="application/vnd.openxmlformats-officedocument.oleObject"/>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embeddings/oleObject4.bin" ContentType="application/vnd.openxmlformats-officedocument.oleObject"/>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9.bin" ContentType="application/vnd.openxmlformats-officedocument.oleObject"/>
  <Override PartName="/ppt/notesSlides/notesSlide17.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notesSlides/notesSlide24.xml" ContentType="application/vnd.openxmlformats-officedocument.presentationml.notes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6858000" cy="9902825"/>
  <p:notesSz cx="6642100" cy="9779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pitchFamily="-110" charset="0"/>
        <a:ea typeface="Osaka" pitchFamily="-110" charset="-128"/>
        <a:cs typeface="Osaka" pitchFamily="-110" charset="-128"/>
      </a:defRPr>
    </a:lvl1pPr>
    <a:lvl2pPr marL="457200" algn="l" rtl="0" eaLnBrk="0" fontAlgn="base" hangingPunct="0">
      <a:spcBef>
        <a:spcPct val="0"/>
      </a:spcBef>
      <a:spcAft>
        <a:spcPct val="0"/>
      </a:spcAft>
      <a:defRPr sz="2400" kern="1200">
        <a:solidFill>
          <a:schemeClr val="tx1"/>
        </a:solidFill>
        <a:latin typeface="Times" pitchFamily="-110" charset="0"/>
        <a:ea typeface="Osaka" pitchFamily="-110" charset="-128"/>
        <a:cs typeface="Osaka" pitchFamily="-110" charset="-128"/>
      </a:defRPr>
    </a:lvl2pPr>
    <a:lvl3pPr marL="914400" algn="l" rtl="0" eaLnBrk="0" fontAlgn="base" hangingPunct="0">
      <a:spcBef>
        <a:spcPct val="0"/>
      </a:spcBef>
      <a:spcAft>
        <a:spcPct val="0"/>
      </a:spcAft>
      <a:defRPr sz="2400" kern="1200">
        <a:solidFill>
          <a:schemeClr val="tx1"/>
        </a:solidFill>
        <a:latin typeface="Times" pitchFamily="-110" charset="0"/>
        <a:ea typeface="Osaka" pitchFamily="-110" charset="-128"/>
        <a:cs typeface="Osaka" pitchFamily="-110" charset="-128"/>
      </a:defRPr>
    </a:lvl3pPr>
    <a:lvl4pPr marL="1371600" algn="l" rtl="0" eaLnBrk="0" fontAlgn="base" hangingPunct="0">
      <a:spcBef>
        <a:spcPct val="0"/>
      </a:spcBef>
      <a:spcAft>
        <a:spcPct val="0"/>
      </a:spcAft>
      <a:defRPr sz="2400" kern="1200">
        <a:solidFill>
          <a:schemeClr val="tx1"/>
        </a:solidFill>
        <a:latin typeface="Times" pitchFamily="-110" charset="0"/>
        <a:ea typeface="Osaka" pitchFamily="-110" charset="-128"/>
        <a:cs typeface="Osaka" pitchFamily="-110" charset="-128"/>
      </a:defRPr>
    </a:lvl4pPr>
    <a:lvl5pPr marL="1828800" algn="l" rtl="0" eaLnBrk="0" fontAlgn="base" hangingPunct="0">
      <a:spcBef>
        <a:spcPct val="0"/>
      </a:spcBef>
      <a:spcAft>
        <a:spcPct val="0"/>
      </a:spcAft>
      <a:defRPr sz="2400" kern="1200">
        <a:solidFill>
          <a:schemeClr val="tx1"/>
        </a:solidFill>
        <a:latin typeface="Times" pitchFamily="-110" charset="0"/>
        <a:ea typeface="Osaka" pitchFamily="-110" charset="-128"/>
        <a:cs typeface="Osaka" pitchFamily="-110" charset="-128"/>
      </a:defRPr>
    </a:lvl5pPr>
    <a:lvl6pPr marL="2286000" algn="l" defTabSz="457200" rtl="0" eaLnBrk="1" latinLnBrk="0" hangingPunct="1">
      <a:defRPr sz="2400" kern="1200">
        <a:solidFill>
          <a:schemeClr val="tx1"/>
        </a:solidFill>
        <a:latin typeface="Times" pitchFamily="-110" charset="0"/>
        <a:ea typeface="Osaka" pitchFamily="-110" charset="-128"/>
        <a:cs typeface="Osaka" pitchFamily="-110" charset="-128"/>
      </a:defRPr>
    </a:lvl6pPr>
    <a:lvl7pPr marL="2743200" algn="l" defTabSz="457200" rtl="0" eaLnBrk="1" latinLnBrk="0" hangingPunct="1">
      <a:defRPr sz="2400" kern="1200">
        <a:solidFill>
          <a:schemeClr val="tx1"/>
        </a:solidFill>
        <a:latin typeface="Times" pitchFamily="-110" charset="0"/>
        <a:ea typeface="Osaka" pitchFamily="-110" charset="-128"/>
        <a:cs typeface="Osaka" pitchFamily="-110" charset="-128"/>
      </a:defRPr>
    </a:lvl7pPr>
    <a:lvl8pPr marL="3200400" algn="l" defTabSz="457200" rtl="0" eaLnBrk="1" latinLnBrk="0" hangingPunct="1">
      <a:defRPr sz="2400" kern="1200">
        <a:solidFill>
          <a:schemeClr val="tx1"/>
        </a:solidFill>
        <a:latin typeface="Times" pitchFamily="-110" charset="0"/>
        <a:ea typeface="Osaka" pitchFamily="-110" charset="-128"/>
        <a:cs typeface="Osaka" pitchFamily="-110" charset="-128"/>
      </a:defRPr>
    </a:lvl8pPr>
    <a:lvl9pPr marL="3657600" algn="l" defTabSz="457200" rtl="0" eaLnBrk="1" latinLnBrk="0" hangingPunct="1">
      <a:defRPr sz="2400" kern="1200">
        <a:solidFill>
          <a:schemeClr val="tx1"/>
        </a:solidFill>
        <a:latin typeface="Times" pitchFamily="-110" charset="0"/>
        <a:ea typeface="Osaka" pitchFamily="-110" charset="-128"/>
        <a:cs typeface="Osaka" pitchFamily="-110"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DBFFB8"/>
    <a:srgbClr val="FFD2E6"/>
    <a:srgbClr val="FDE3BA"/>
    <a:srgbClr val="00279F"/>
    <a:srgbClr val="BC3700"/>
    <a:srgbClr val="004E47"/>
    <a:srgbClr val="316501"/>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07" d="100"/>
          <a:sy n="107" d="100"/>
        </p:scale>
        <p:origin x="-3152" y="-96"/>
      </p:cViewPr>
      <p:guideLst>
        <p:guide orient="horz" pos="3119"/>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488" y="-424"/>
      </p:cViewPr>
      <p:guideLst>
        <p:guide orient="horz" pos="3080"/>
        <p:guide pos="2092"/>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ict"/><Relationship Id="rId2" Type="http://schemas.openxmlformats.org/officeDocument/2006/relationships/image" Target="../media/image29.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06450" y="46482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2052638" y="733425"/>
            <a:ext cx="2538412" cy="3667125"/>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0" charset="0"/>
        <a:ea typeface="Osaka" pitchFamily="-110" charset="-128"/>
        <a:cs typeface="Osaka" pitchFamily="-110" charset="-128"/>
      </a:defRPr>
    </a:lvl1pPr>
    <a:lvl2pPr marL="457200" algn="l" rtl="0" eaLnBrk="0" fontAlgn="base" hangingPunct="0">
      <a:spcBef>
        <a:spcPct val="30000"/>
      </a:spcBef>
      <a:spcAft>
        <a:spcPct val="0"/>
      </a:spcAft>
      <a:defRPr sz="1200" kern="1200">
        <a:solidFill>
          <a:schemeClr val="tx1"/>
        </a:solidFill>
        <a:latin typeface="Times" pitchFamily="-110" charset="0"/>
        <a:ea typeface="Osaka" pitchFamily="-110" charset="-128"/>
        <a:cs typeface="Osaka" pitchFamily="-110" charset="-128"/>
      </a:defRPr>
    </a:lvl2pPr>
    <a:lvl3pPr marL="914400" algn="l" rtl="0" eaLnBrk="0" fontAlgn="base" hangingPunct="0">
      <a:spcBef>
        <a:spcPct val="30000"/>
      </a:spcBef>
      <a:spcAft>
        <a:spcPct val="0"/>
      </a:spcAft>
      <a:defRPr sz="1200" kern="1200">
        <a:solidFill>
          <a:schemeClr val="tx1"/>
        </a:solidFill>
        <a:latin typeface="Times" pitchFamily="-110" charset="0"/>
        <a:ea typeface="Osaka" pitchFamily="-110" charset="-128"/>
        <a:cs typeface="Osaka" pitchFamily="-110" charset="-128"/>
      </a:defRPr>
    </a:lvl3pPr>
    <a:lvl4pPr marL="1371600" algn="l" rtl="0" eaLnBrk="0" fontAlgn="base" hangingPunct="0">
      <a:spcBef>
        <a:spcPct val="30000"/>
      </a:spcBef>
      <a:spcAft>
        <a:spcPct val="0"/>
      </a:spcAft>
      <a:defRPr sz="1200" kern="1200">
        <a:solidFill>
          <a:schemeClr val="tx1"/>
        </a:solidFill>
        <a:latin typeface="Times" pitchFamily="-110" charset="0"/>
        <a:ea typeface="Osaka" pitchFamily="-110" charset="-128"/>
        <a:cs typeface="Osaka" pitchFamily="-110" charset="-128"/>
      </a:defRPr>
    </a:lvl4pPr>
    <a:lvl5pPr marL="1828800" algn="l" rtl="0" eaLnBrk="0" fontAlgn="base" hangingPunct="0">
      <a:spcBef>
        <a:spcPct val="30000"/>
      </a:spcBef>
      <a:spcAft>
        <a:spcPct val="0"/>
      </a:spcAft>
      <a:defRPr sz="1200" kern="1200">
        <a:solidFill>
          <a:schemeClr val="tx1"/>
        </a:solidFill>
        <a:latin typeface="Times" pitchFamily="-110" charset="0"/>
        <a:ea typeface="Osaka" pitchFamily="-110" charset="-128"/>
        <a:cs typeface="Osaka" pitchFamily="-110"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a:ln/>
        </p:spPr>
        <p:txBody>
          <a:bodyPr/>
          <a:lstStyle/>
          <a:p>
            <a:r>
              <a:rPr lang="en-US" sz="1600">
                <a:latin typeface="New Century Schlbk" charset="0"/>
              </a:rPr>
              <a:t>Now I would like to start a talk about semiempirical models for depth-dose curves of electrons.</a:t>
            </a:r>
          </a:p>
          <a:p>
            <a:endParaRPr lang="en-US" sz="1600">
              <a:latin typeface="New Century Schlbk" charset="0"/>
            </a:endParaRPr>
          </a:p>
          <a:p>
            <a:r>
              <a:rPr lang="en-US" sz="1600">
                <a:latin typeface="New Century Schlbk" charset="0"/>
              </a:rPr>
              <a:t>Names of my coworkers on this project are given here.</a:t>
            </a:r>
            <a:endParaRPr lang="en-US" sz="1600"/>
          </a:p>
        </p:txBody>
      </p:sp>
      <p:sp>
        <p:nvSpPr>
          <p:cNvPr id="5123" name="Rectangle 3"/>
          <p:cNvSpPr>
            <a:spLocks noGrp="1" noRot="1" noChangeAspect="1" noChangeArrowheads="1" noTextEdit="1"/>
          </p:cNvSpPr>
          <p:nvPr>
            <p:ph type="sldImg"/>
          </p:nvPr>
        </p:nvSpPr>
        <p:spPr>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noFill/>
          <a:ln/>
        </p:spPr>
        <p:txBody>
          <a:bodyPr/>
          <a:lstStyle/>
          <a:p>
            <a:r>
              <a:rPr lang="en-US" sz="1600">
                <a:solidFill>
                  <a:srgbClr val="000000"/>
                </a:solidFill>
                <a:latin typeface="New Century Schlbk" charset="0"/>
              </a:rPr>
              <a:t>In 1988 and 1991, we published more accurate algorithms applicable only to water. These algorithms used separate expressions for collision and radiative or bremsstrahlung components of energy deposition.</a:t>
            </a:r>
          </a:p>
          <a:p>
            <a:endParaRPr lang="en-US" sz="1600">
              <a:solidFill>
                <a:srgbClr val="000000"/>
              </a:solidFill>
              <a:latin typeface="New Century Schlbk" charset="0"/>
            </a:endParaRPr>
          </a:p>
          <a:p>
            <a:r>
              <a:rPr lang="en-US" sz="1600">
                <a:solidFill>
                  <a:srgbClr val="000000"/>
                </a:solidFill>
                <a:latin typeface="New Century Schlbk" charset="0"/>
              </a:rPr>
              <a:t>The upper graph shows the comparison of our analytic expression and the Monte Carlo results for the bremsstrahlung components, and the lower graph shows the comparison for the total energy deposition.</a:t>
            </a:r>
          </a:p>
          <a:p>
            <a:endParaRPr lang="en-US" sz="1600">
              <a:solidFill>
                <a:srgbClr val="000000"/>
              </a:solidFill>
              <a:latin typeface="New Century Schlbk" charset="0"/>
            </a:endParaRPr>
          </a:p>
          <a:p>
            <a:r>
              <a:rPr lang="en-US" sz="1600">
                <a:solidFill>
                  <a:srgbClr val="000000"/>
                </a:solidFill>
                <a:latin typeface="New Century Schlbk" charset="0"/>
              </a:rPr>
              <a:t>This is an improvement like assuming that the cow is made of two spheres for the head and the body.</a:t>
            </a:r>
          </a:p>
        </p:txBody>
      </p:sp>
      <p:sp>
        <p:nvSpPr>
          <p:cNvPr id="23555" name="Rectangle 3"/>
          <p:cNvSpPr>
            <a:spLocks noGrp="1" noRot="1" noChangeAspect="1" noChangeArrowheads="1" noTextEdit="1"/>
          </p:cNvSpPr>
          <p:nvPr>
            <p:ph type="sldImg"/>
          </p:nvPr>
        </p:nvSpPr>
        <p:spPr>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838200" y="4038600"/>
            <a:ext cx="5029200" cy="5588000"/>
          </a:xfrm>
          <a:noFill/>
          <a:ln/>
        </p:spPr>
        <p:txBody>
          <a:bodyPr/>
          <a:lstStyle/>
          <a:p>
            <a:r>
              <a:rPr lang="en-US" sz="1600">
                <a:solidFill>
                  <a:srgbClr val="000000"/>
                </a:solidFill>
                <a:latin typeface="New Century Schlbk" charset="0"/>
              </a:rPr>
              <a:t>Adjustable parameters in our previous algorithms for different materials were determined so as to minimize errors with respect to experimental data in the literature. However, those data did not well cover the regions of incident energy and absorber atomic number of interest.</a:t>
            </a:r>
          </a:p>
          <a:p>
            <a:r>
              <a:rPr lang="en-US" sz="300">
                <a:solidFill>
                  <a:srgbClr val="000000"/>
                </a:solidFill>
                <a:latin typeface="New Century Schlbk" charset="0"/>
              </a:rPr>
              <a:t> </a:t>
            </a:r>
          </a:p>
          <a:p>
            <a:r>
              <a:rPr lang="en-US" sz="1600">
                <a:solidFill>
                  <a:srgbClr val="000000"/>
                </a:solidFill>
                <a:latin typeface="New Century Schlbk" charset="0"/>
              </a:rPr>
              <a:t>In 1994, we started therefore a project to make a new algorithm based on the comprehensive set of Monte Carlo results obtained by the ITS system.</a:t>
            </a:r>
          </a:p>
          <a:p>
            <a:r>
              <a:rPr lang="en-US" sz="300">
                <a:solidFill>
                  <a:srgbClr val="000000"/>
                </a:solidFill>
                <a:latin typeface="New Century Schlbk" charset="0"/>
              </a:rPr>
              <a:t> </a:t>
            </a:r>
          </a:p>
          <a:p>
            <a:r>
              <a:rPr lang="en-US" sz="1600">
                <a:solidFill>
                  <a:srgbClr val="000000"/>
                </a:solidFill>
                <a:latin typeface="New Century Schlbk" charset="0"/>
              </a:rPr>
              <a:t>The ITS system is a system of Monte Carlo codes for solving the problem of coupled electron and photon transport, and was developed at Sandia National Laboratory in U. S. A.</a:t>
            </a:r>
          </a:p>
          <a:p>
            <a:r>
              <a:rPr lang="en-US" sz="300">
                <a:solidFill>
                  <a:srgbClr val="000000"/>
                </a:solidFill>
                <a:latin typeface="New Century Schlbk" charset="0"/>
              </a:rPr>
              <a:t> </a:t>
            </a:r>
          </a:p>
          <a:p>
            <a:r>
              <a:rPr lang="en-US" sz="1600">
                <a:solidFill>
                  <a:srgbClr val="000000"/>
                </a:solidFill>
                <a:latin typeface="New Century Schlbk" charset="0"/>
              </a:rPr>
              <a:t>Using the ITS results, we first developed a general expression for the radiative component of energy deposition in the form given in this viewgraph. In this equation, the depth is expressed in units of the continuous slowing-down approximation range r0, namely the path length of incident electrons in the absorber. The figure below shows the comparison of our expression with the Monte Carlo results.</a:t>
            </a:r>
          </a:p>
        </p:txBody>
      </p:sp>
      <p:sp>
        <p:nvSpPr>
          <p:cNvPr id="25603" name="Rectangle 3"/>
          <p:cNvSpPr>
            <a:spLocks noGrp="1" noRot="1" noChangeAspect="1" noChangeArrowheads="1" noTextEdit="1"/>
          </p:cNvSpPr>
          <p:nvPr>
            <p:ph type="sldImg"/>
          </p:nvPr>
        </p:nvSpPr>
        <p:spPr>
          <a:xfrm>
            <a:off x="2057400" y="228600"/>
            <a:ext cx="2538413" cy="3667125"/>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33400" y="3886200"/>
            <a:ext cx="5562600" cy="5803900"/>
          </a:xfrm>
          <a:noFill/>
          <a:ln/>
        </p:spPr>
        <p:txBody>
          <a:bodyPr/>
          <a:lstStyle/>
          <a:p>
            <a:r>
              <a:rPr lang="en-US" sz="1600">
                <a:solidFill>
                  <a:srgbClr val="000000"/>
                </a:solidFill>
                <a:latin typeface="New Century Schlbk" charset="0"/>
              </a:rPr>
              <a:t>Next we made new expressions for the physical parameters to be used in the algorithm. The parameters considered are: the extrapolated range, the fractional energy of backscattered electrons and the photon yield by electrons.</a:t>
            </a:r>
          </a:p>
          <a:p>
            <a:r>
              <a:rPr lang="en-US" sz="800">
                <a:solidFill>
                  <a:srgbClr val="000000"/>
                </a:solidFill>
                <a:latin typeface="New Century Schlbk" charset="0"/>
              </a:rPr>
              <a:t> </a:t>
            </a:r>
            <a:r>
              <a:rPr lang="en-US" sz="1600">
                <a:solidFill>
                  <a:srgbClr val="000000"/>
                </a:solidFill>
                <a:latin typeface="New Century Schlbk" charset="0"/>
              </a:rPr>
              <a:t>In addition, we made new expressions for etaTN and T.</a:t>
            </a:r>
          </a:p>
          <a:p>
            <a:endParaRPr lang="en-US" sz="300">
              <a:solidFill>
                <a:srgbClr val="000000"/>
              </a:solidFill>
              <a:latin typeface="New Century Schlbk" charset="0"/>
            </a:endParaRPr>
          </a:p>
          <a:p>
            <a:r>
              <a:rPr lang="en-US" sz="1600">
                <a:solidFill>
                  <a:srgbClr val="000000"/>
                </a:solidFill>
                <a:latin typeface="New Century Schlbk" charset="0"/>
              </a:rPr>
              <a:t>We also made an analytic formula for the CSDA range r0 for using it in the expressions for the extrapolated range and for the radiative component of energy deposition.</a:t>
            </a:r>
          </a:p>
          <a:p>
            <a:endParaRPr lang="en-US" sz="300">
              <a:solidFill>
                <a:srgbClr val="000000"/>
              </a:solidFill>
              <a:latin typeface="New Century Schlbk" charset="0"/>
            </a:endParaRPr>
          </a:p>
          <a:p>
            <a:r>
              <a:rPr lang="en-US" sz="1600">
                <a:solidFill>
                  <a:srgbClr val="000000"/>
                </a:solidFill>
                <a:latin typeface="New Century Schlbk" charset="0"/>
              </a:rPr>
              <a:t>The figure below compares the new and old formulas for the extrapolated range with the Monte Carlo and experimental data. Solid lines show the new formula, and dashed-dotted lines show the old formula.</a:t>
            </a:r>
          </a:p>
          <a:p>
            <a:endParaRPr lang="en-US" sz="300">
              <a:solidFill>
                <a:srgbClr val="000000"/>
              </a:solidFill>
              <a:latin typeface="New Century Schlbk" charset="0"/>
            </a:endParaRPr>
          </a:p>
          <a:p>
            <a:r>
              <a:rPr lang="en-US" sz="1600">
                <a:solidFill>
                  <a:srgbClr val="000000"/>
                </a:solidFill>
                <a:latin typeface="New Century Schlbk" charset="0"/>
              </a:rPr>
              <a:t>The vertical axis represents the ratio of the CSDA range to the extrapolated range. Improvements are most apparent in the middle energy region for the absorbers of highest atomic numbers. The present formula at energies below 10 keV is only tentative, because the CSDA range has rather large uncertainties in this energy region.</a:t>
            </a:r>
          </a:p>
        </p:txBody>
      </p:sp>
      <p:sp>
        <p:nvSpPr>
          <p:cNvPr id="27651" name="Rectangle 3"/>
          <p:cNvSpPr>
            <a:spLocks noGrp="1" noRot="1" noChangeAspect="1" noChangeArrowheads="1" noTextEdit="1"/>
          </p:cNvSpPr>
          <p:nvPr>
            <p:ph type="sldImg"/>
          </p:nvPr>
        </p:nvSpPr>
        <p:spPr>
          <a:xfrm>
            <a:off x="2057400" y="152400"/>
            <a:ext cx="2538413" cy="3667125"/>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457200" y="4267200"/>
            <a:ext cx="5638800" cy="5118100"/>
          </a:xfrm>
          <a:noFill/>
          <a:ln/>
        </p:spPr>
        <p:txBody>
          <a:bodyPr/>
          <a:lstStyle/>
          <a:p>
            <a:r>
              <a:rPr lang="en-US" sz="1600">
                <a:solidFill>
                  <a:srgbClr val="000000"/>
                </a:solidFill>
                <a:latin typeface="New Century Schlbk" charset="0"/>
              </a:rPr>
              <a:t>Both the fractional energy of backscattered electrons and the photon yield by electrons are used in the multiplication factor f I told you before. It is now multiplied to the collision component of energy deposition instead of total energy deposition.</a:t>
            </a:r>
          </a:p>
          <a:p>
            <a:endParaRPr lang="en-US" sz="1600">
              <a:solidFill>
                <a:srgbClr val="000000"/>
              </a:solidFill>
              <a:latin typeface="New Century Schlbk" charset="0"/>
            </a:endParaRPr>
          </a:p>
          <a:p>
            <a:r>
              <a:rPr lang="en-US" sz="1600">
                <a:solidFill>
                  <a:srgbClr val="000000"/>
                </a:solidFill>
                <a:latin typeface="New Century Schlbk" charset="0"/>
              </a:rPr>
              <a:t>This viewgraph compares the new formulas for these parameters with ITS Monte Carlo data.</a:t>
            </a:r>
          </a:p>
          <a:p>
            <a:endParaRPr lang="en-US" sz="1600">
              <a:solidFill>
                <a:srgbClr val="000000"/>
              </a:solidFill>
              <a:latin typeface="New Century Schlbk" charset="0"/>
            </a:endParaRPr>
          </a:p>
          <a:p>
            <a:r>
              <a:rPr lang="en-US" sz="1600">
                <a:solidFill>
                  <a:srgbClr val="000000"/>
                </a:solidFill>
                <a:latin typeface="New Century Schlbk" charset="0"/>
              </a:rPr>
              <a:t>In the upper figure for the fractional energy of backscattered electrons, data points at energies below 0.1 MeV are experimental data collected from the literature.</a:t>
            </a:r>
          </a:p>
          <a:p>
            <a:endParaRPr lang="en-US" sz="1600">
              <a:solidFill>
                <a:srgbClr val="000000"/>
              </a:solidFill>
              <a:latin typeface="New Century Schlbk" charset="0"/>
            </a:endParaRPr>
          </a:p>
          <a:p>
            <a:r>
              <a:rPr lang="en-US" sz="1600">
                <a:solidFill>
                  <a:srgbClr val="000000"/>
                </a:solidFill>
                <a:latin typeface="New Century Schlbk" charset="0"/>
              </a:rPr>
              <a:t>In the lower figure for the photon yield, green curves represent the radiation yield in the continuous slowing-down approximation generated by the NIST database program EPSTAR. Its definition is a little different from our Monte Carlo photon yield, but the two sets of values are very close each other except at lower energies.</a:t>
            </a:r>
          </a:p>
        </p:txBody>
      </p:sp>
      <p:sp>
        <p:nvSpPr>
          <p:cNvPr id="29699" name="Rectangle 3"/>
          <p:cNvSpPr>
            <a:spLocks noGrp="1" noRot="1" noChangeAspect="1" noChangeArrowheads="1" noTextEdit="1"/>
          </p:cNvSpPr>
          <p:nvPr>
            <p:ph type="sldImg"/>
          </p:nvPr>
        </p:nvSpPr>
        <p:spPr>
          <a:xfrm>
            <a:off x="2052638" y="200025"/>
            <a:ext cx="2538412" cy="3667125"/>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a:ln/>
        </p:spPr>
        <p:txBody>
          <a:bodyPr/>
          <a:lstStyle/>
          <a:p>
            <a:r>
              <a:rPr lang="en-US" sz="1600">
                <a:solidFill>
                  <a:srgbClr val="000000"/>
                </a:solidFill>
                <a:latin typeface="New Century Schlbk" charset="0"/>
              </a:rPr>
              <a:t>For the residual energy T(z) and the number transmission coefficient etaTN(z), we use the expressions as given in this viewgraph.</a:t>
            </a:r>
          </a:p>
          <a:p>
            <a:endParaRPr lang="en-US" sz="1600">
              <a:solidFill>
                <a:srgbClr val="000000"/>
              </a:solidFill>
              <a:latin typeface="New Century Schlbk" charset="0"/>
            </a:endParaRPr>
          </a:p>
          <a:p>
            <a:r>
              <a:rPr lang="en-US" sz="1600">
                <a:solidFill>
                  <a:srgbClr val="000000"/>
                </a:solidFill>
                <a:latin typeface="New Century Schlbk" charset="0"/>
              </a:rPr>
              <a:t>The term “a2 times s-squared” in T(z) is a new addition. All the expressions for the parameters a1 to a5 as a function of incident energy and absorber atomic number have been newly made or have been revised.</a:t>
            </a:r>
          </a:p>
        </p:txBody>
      </p:sp>
      <p:sp>
        <p:nvSpPr>
          <p:cNvPr id="31747" name="Rectangle 3"/>
          <p:cNvSpPr>
            <a:spLocks noGrp="1" noRot="1" noChangeAspect="1" noChangeArrowheads="1" noTextEdit="1"/>
          </p:cNvSpPr>
          <p:nvPr>
            <p:ph type="sldImg"/>
          </p:nvPr>
        </p:nvSpPr>
        <p:spPr>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457200" y="4267200"/>
            <a:ext cx="5715000" cy="5334000"/>
          </a:xfrm>
          <a:noFill/>
          <a:ln/>
        </p:spPr>
        <p:txBody>
          <a:bodyPr/>
          <a:lstStyle/>
          <a:p>
            <a:r>
              <a:rPr lang="en-US" sz="1600">
                <a:solidFill>
                  <a:srgbClr val="000000"/>
                </a:solidFill>
                <a:latin typeface="New Century Schlbk" charset="0"/>
              </a:rPr>
              <a:t>The improvements I now described of the analytic expressions, however, were not enough to attain the precision we aimed at of the algorithm against the ITS Monte Carlo data on energy deposition.</a:t>
            </a:r>
          </a:p>
          <a:p>
            <a:endParaRPr lang="en-US" sz="800">
              <a:solidFill>
                <a:srgbClr val="000000"/>
              </a:solidFill>
              <a:latin typeface="New Century Schlbk" charset="0"/>
            </a:endParaRPr>
          </a:p>
          <a:p>
            <a:r>
              <a:rPr lang="en-US" sz="1600">
                <a:solidFill>
                  <a:srgbClr val="000000"/>
                </a:solidFill>
                <a:latin typeface="New Century Schlbk" charset="0"/>
              </a:rPr>
              <a:t>Therefore, we finally decided to use tables and their interpolation as a function of energy </a:t>
            </a:r>
          </a:p>
          <a:p>
            <a:r>
              <a:rPr lang="en-US" sz="1600">
                <a:solidFill>
                  <a:srgbClr val="000000"/>
                </a:solidFill>
                <a:latin typeface="New Century Schlbk" charset="0"/>
              </a:rPr>
              <a:t>for these three crucial parameters in the algorithm.</a:t>
            </a:r>
          </a:p>
          <a:p>
            <a:endParaRPr lang="en-US" sz="800">
              <a:solidFill>
                <a:srgbClr val="000000"/>
              </a:solidFill>
              <a:latin typeface="New Century Schlbk" charset="0"/>
            </a:endParaRPr>
          </a:p>
          <a:p>
            <a:r>
              <a:rPr lang="en-US" sz="1600">
                <a:solidFill>
                  <a:srgbClr val="000000"/>
                </a:solidFill>
                <a:latin typeface="New Century Schlbk" charset="0"/>
              </a:rPr>
              <a:t>The absorbers for which tables can be used for the last two parameters are limited to those for which we have comprehensive set of Monte Carlo data. So we provide tables of all these parameters for the absorbers </a:t>
            </a:r>
          </a:p>
          <a:p>
            <a:r>
              <a:rPr lang="en-US" sz="1600">
                <a:solidFill>
                  <a:srgbClr val="000000"/>
                </a:solidFill>
                <a:latin typeface="New Century Schlbk" charset="0"/>
              </a:rPr>
              <a:t>given below. Further Monte Carlo calculations can extend the table.</a:t>
            </a:r>
          </a:p>
          <a:p>
            <a:r>
              <a:rPr lang="en-US" sz="800">
                <a:solidFill>
                  <a:srgbClr val="000000"/>
                </a:solidFill>
                <a:latin typeface="New Century Schlbk" charset="0"/>
              </a:rPr>
              <a:t> </a:t>
            </a:r>
          </a:p>
          <a:p>
            <a:r>
              <a:rPr lang="en-US" sz="1600">
                <a:solidFill>
                  <a:srgbClr val="000000"/>
                </a:solidFill>
                <a:latin typeface="New Century Schlbk" charset="0"/>
              </a:rPr>
              <a:t>For absorbers other than those listed here, all the parameters are evaluated by the analytic expressions we have developed. Therefore, the precision for those absorbers would be a little worse than that for the absorbers listed here.</a:t>
            </a:r>
            <a:endParaRPr lang="en-US" sz="1600">
              <a:solidFill>
                <a:srgbClr val="000000"/>
              </a:solidFill>
            </a:endParaRPr>
          </a:p>
        </p:txBody>
      </p:sp>
      <p:sp>
        <p:nvSpPr>
          <p:cNvPr id="33795" name="Rectangle 3"/>
          <p:cNvSpPr>
            <a:spLocks noGrp="1" noRot="1" noChangeAspect="1" noChangeArrowheads="1" noTextEdit="1"/>
          </p:cNvSpPr>
          <p:nvPr>
            <p:ph type="sldImg"/>
          </p:nvPr>
        </p:nvSpPr>
        <p:spPr>
          <a:xfrm>
            <a:off x="2057400" y="457200"/>
            <a:ext cx="2538413" cy="3667125"/>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806450" y="4648200"/>
            <a:ext cx="5029200" cy="4965700"/>
          </a:xfrm>
          <a:noFill/>
          <a:ln/>
        </p:spPr>
        <p:txBody>
          <a:bodyPr/>
          <a:lstStyle/>
          <a:p>
            <a:r>
              <a:rPr lang="en-US" sz="1600">
                <a:solidFill>
                  <a:srgbClr val="000000"/>
                </a:solidFill>
                <a:latin typeface="New Century Schlbk" charset="0"/>
              </a:rPr>
              <a:t>We have evaluated weighted rms deviations of different versions of EDEPOS from ITS Monte Carlo data. Numbers in this table show the rms deviation delta as defined by the equations below and averaged over eight points of energies from 0.1 to 20 MeV.</a:t>
            </a:r>
          </a:p>
          <a:p>
            <a:endParaRPr lang="en-US" sz="1600">
              <a:solidFill>
                <a:srgbClr val="000000"/>
              </a:solidFill>
              <a:latin typeface="New Century Schlbk" charset="0"/>
            </a:endParaRPr>
          </a:p>
          <a:p>
            <a:r>
              <a:rPr lang="en-US" sz="1600">
                <a:solidFill>
                  <a:srgbClr val="000000"/>
                </a:solidFill>
                <a:latin typeface="New Century Schlbk" charset="0"/>
              </a:rPr>
              <a:t>The heading, “Tables,” for the second column means the algorithm in which tables are used for the three parameters mentioned before, and “Eqs.” means the algorithm in which tables are replaced by analytic expressions. The column of “Eqs.” therefore gives a measure of deviations for the absorbers for which tables are not provided.</a:t>
            </a:r>
          </a:p>
          <a:p>
            <a:endParaRPr lang="en-US" sz="1600">
              <a:solidFill>
                <a:srgbClr val="000000"/>
              </a:solidFill>
              <a:latin typeface="New Century Schlbk" charset="0"/>
            </a:endParaRPr>
          </a:p>
          <a:p>
            <a:r>
              <a:rPr lang="en-US" sz="1600">
                <a:solidFill>
                  <a:srgbClr val="000000"/>
                </a:solidFill>
                <a:latin typeface="New Century Schlbk" charset="0"/>
              </a:rPr>
              <a:t>It is to be noted that the average value of delta of the latest version with tables is 1.4%, and have been much reduced compared with the rather large average error of 8.8% of the 1990 version.</a:t>
            </a:r>
            <a:endParaRPr lang="en-US" sz="1600">
              <a:solidFill>
                <a:srgbClr val="000000"/>
              </a:solidFill>
            </a:endParaRPr>
          </a:p>
        </p:txBody>
      </p:sp>
      <p:sp>
        <p:nvSpPr>
          <p:cNvPr id="35843" name="Rectangle 3"/>
          <p:cNvSpPr>
            <a:spLocks noGrp="1" noRot="1" noChangeAspect="1" noChangeArrowheads="1" noTextEdit="1"/>
          </p:cNvSpPr>
          <p:nvPr>
            <p:ph type="sldImg"/>
          </p:nvPr>
        </p:nvSpPr>
        <p:spPr>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noFill/>
          <a:ln/>
        </p:spPr>
        <p:txBody>
          <a:bodyPr/>
          <a:lstStyle/>
          <a:p>
            <a:r>
              <a:rPr lang="en-US" sz="1600">
                <a:solidFill>
                  <a:srgbClr val="000000"/>
                </a:solidFill>
                <a:latin typeface="New Century Schlbk" charset="0"/>
              </a:rPr>
              <a:t>To calculate the energy deposition for compounds and mixtures, we use the mean atomic number and mean atomic weight defined by the relations given in this viewgraph.</a:t>
            </a:r>
          </a:p>
        </p:txBody>
      </p:sp>
      <p:sp>
        <p:nvSpPr>
          <p:cNvPr id="37891" name="Rectangle 3"/>
          <p:cNvSpPr>
            <a:spLocks noGrp="1" noRot="1" noChangeAspect="1" noChangeArrowheads="1" noTextEdit="1"/>
          </p:cNvSpPr>
          <p:nvPr>
            <p:ph type="sldImg"/>
          </p:nvPr>
        </p:nvSpPr>
        <p:spPr>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806450" y="4648200"/>
            <a:ext cx="5029200" cy="4808538"/>
          </a:xfrm>
          <a:noFill/>
          <a:ln/>
        </p:spPr>
        <p:txBody>
          <a:bodyPr/>
          <a:lstStyle/>
          <a:p>
            <a:r>
              <a:rPr lang="en-US" sz="1600">
                <a:latin typeface="New Century Schlbk" charset="0"/>
              </a:rPr>
              <a:t>This table shows the deviations of the algorithm from ITS Monte Carlo data for light mixtures and compounds important in health physics.</a:t>
            </a:r>
          </a:p>
          <a:p>
            <a:endParaRPr lang="en-US" sz="1600">
              <a:latin typeface="New Century Schlbk" charset="0"/>
            </a:endParaRPr>
          </a:p>
          <a:p>
            <a:r>
              <a:rPr lang="en-US" sz="1600">
                <a:latin typeface="New Century Schlbk" charset="0"/>
              </a:rPr>
              <a:t>A150 is tissue-equivalent plastic,</a:t>
            </a:r>
          </a:p>
          <a:p>
            <a:r>
              <a:rPr lang="en-US" sz="1600">
                <a:latin typeface="New Century Schlbk" charset="0"/>
              </a:rPr>
              <a:t>C552 is air-equivalent plastic, and</a:t>
            </a:r>
          </a:p>
          <a:p>
            <a:r>
              <a:rPr lang="en-US" sz="1600">
                <a:latin typeface="New Century Schlbk" charset="0"/>
              </a:rPr>
              <a:t>WT1 is a compound called “solid water”.</a:t>
            </a:r>
          </a:p>
          <a:p>
            <a:endParaRPr lang="en-US" sz="1600">
              <a:latin typeface="New Century Schlbk" charset="0"/>
            </a:endParaRPr>
          </a:p>
          <a:p>
            <a:r>
              <a:rPr lang="en-US" sz="1600">
                <a:latin typeface="New Century Schlbk" charset="0"/>
              </a:rPr>
              <a:t>The value of the deviation of the algorithm with the equations is not given for air, because the analytic expressions for the CSDA range and the extrapolated range are not good for gaseous materials owing to the difference in the density effect on the stopping power. The average of the deviations for all these materials except air is 1%.</a:t>
            </a:r>
          </a:p>
        </p:txBody>
      </p:sp>
      <p:sp>
        <p:nvSpPr>
          <p:cNvPr id="39939" name="Rectangle 3"/>
          <p:cNvSpPr>
            <a:spLocks noGrp="1" noRot="1" noChangeAspect="1" noChangeArrowheads="1" noTextEdit="1"/>
          </p:cNvSpPr>
          <p:nvPr>
            <p:ph type="sldImg"/>
          </p:nvPr>
        </p:nvSpPr>
        <p:spPr>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noFill/>
          <a:ln/>
        </p:spPr>
        <p:txBody>
          <a:bodyPr/>
          <a:lstStyle/>
          <a:p>
            <a:r>
              <a:rPr lang="en-US" sz="1600">
                <a:solidFill>
                  <a:srgbClr val="000000"/>
                </a:solidFill>
                <a:latin typeface="New Century Schlbk" charset="0"/>
              </a:rPr>
              <a:t>This figure shows comparisons of EDEPOS with ITS data for aluminum.</a:t>
            </a:r>
          </a:p>
          <a:p>
            <a:r>
              <a:rPr lang="en-US" sz="1600">
                <a:solidFill>
                  <a:srgbClr val="000000"/>
                </a:solidFill>
                <a:latin typeface="New Century Schlbk" charset="0"/>
              </a:rPr>
              <a:t>The axis below-right represents incident electron energy ,</a:t>
            </a:r>
          </a:p>
          <a:p>
            <a:r>
              <a:rPr lang="en-US" sz="1600">
                <a:solidFill>
                  <a:srgbClr val="000000"/>
                </a:solidFill>
                <a:latin typeface="New Century Schlbk" charset="0"/>
              </a:rPr>
              <a:t>the axis below-left represents scaled depth, namely depth z over the CSDA range r</a:t>
            </a:r>
            <a:r>
              <a:rPr lang="en-US" sz="1600" baseline="-25000">
                <a:solidFill>
                  <a:srgbClr val="000000"/>
                </a:solidFill>
                <a:latin typeface="New Century Schlbk" charset="0"/>
              </a:rPr>
              <a:t>0</a:t>
            </a:r>
            <a:r>
              <a:rPr lang="en-US" sz="1600">
                <a:solidFill>
                  <a:srgbClr val="000000"/>
                </a:solidFill>
                <a:latin typeface="New Century Schlbk" charset="0"/>
              </a:rPr>
              <a:t>,</a:t>
            </a:r>
          </a:p>
          <a:p>
            <a:r>
              <a:rPr lang="en-US" sz="1600">
                <a:solidFill>
                  <a:srgbClr val="000000"/>
                </a:solidFill>
                <a:latin typeface="New Century Schlbk" charset="0"/>
              </a:rPr>
              <a:t>and the vertical axis represents scaled energy deposition, as defined by the bottom line. T</a:t>
            </a:r>
            <a:r>
              <a:rPr lang="en-US" sz="1600" baseline="-25000">
                <a:solidFill>
                  <a:srgbClr val="000000"/>
                </a:solidFill>
                <a:latin typeface="New Century Schlbk" charset="0"/>
              </a:rPr>
              <a:t>0</a:t>
            </a:r>
            <a:r>
              <a:rPr lang="en-US" sz="1600">
                <a:solidFill>
                  <a:srgbClr val="000000"/>
                </a:solidFill>
                <a:latin typeface="New Century Schlbk" charset="0"/>
              </a:rPr>
              <a:t> denotes incident electron energy.</a:t>
            </a:r>
          </a:p>
          <a:p>
            <a:endParaRPr lang="en-US" sz="1600">
              <a:solidFill>
                <a:srgbClr val="000000"/>
              </a:solidFill>
              <a:latin typeface="New Century Schlbk" charset="0"/>
            </a:endParaRPr>
          </a:p>
          <a:p>
            <a:r>
              <a:rPr lang="en-US" sz="1600">
                <a:solidFill>
                  <a:srgbClr val="000000"/>
                </a:solidFill>
                <a:latin typeface="New Century Schlbk" charset="0"/>
              </a:rPr>
              <a:t>Red curves are EDEPOS results, and green histograms are ITS results, to which the algorithm was fitted. Precision attained of the algorithm seems to be perfect.</a:t>
            </a:r>
          </a:p>
        </p:txBody>
      </p:sp>
      <p:sp>
        <p:nvSpPr>
          <p:cNvPr id="41987"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noFill/>
          <a:ln/>
        </p:spPr>
        <p:txBody>
          <a:bodyPr/>
          <a:lstStyle/>
          <a:p>
            <a:r>
              <a:rPr lang="en-US" sz="1600" dirty="0">
                <a:solidFill>
                  <a:srgbClr val="000000"/>
                </a:solidFill>
                <a:latin typeface="New Century Schlbk" charset="0"/>
              </a:rPr>
              <a:t>To solve the problem of electron transport through materials, there are different approaches. In his short review article, John Garth classified the methods into three categories,</a:t>
            </a:r>
          </a:p>
          <a:p>
            <a:endParaRPr lang="en-US" sz="1600" dirty="0">
              <a:solidFill>
                <a:srgbClr val="000000"/>
              </a:solidFill>
              <a:latin typeface="New Century Schlbk" charset="0"/>
            </a:endParaRPr>
          </a:p>
          <a:p>
            <a:r>
              <a:rPr lang="en-US" sz="1600" dirty="0">
                <a:solidFill>
                  <a:srgbClr val="000000"/>
                </a:solidFill>
                <a:latin typeface="New Century Schlbk" charset="0"/>
              </a:rPr>
              <a:t>First we have the Monte Carlo method;</a:t>
            </a:r>
          </a:p>
          <a:p>
            <a:r>
              <a:rPr lang="en-US" sz="1600" dirty="0">
                <a:solidFill>
                  <a:srgbClr val="000000"/>
                </a:solidFill>
                <a:latin typeface="New Century Schlbk" charset="0"/>
              </a:rPr>
              <a:t>secondly, the numerical solving of transport equations, and</a:t>
            </a:r>
          </a:p>
          <a:p>
            <a:r>
              <a:rPr lang="en-US" sz="1600" dirty="0">
                <a:solidFill>
                  <a:srgbClr val="000000"/>
                </a:solidFill>
                <a:latin typeface="New Century Schlbk" charset="0"/>
              </a:rPr>
              <a:t>thirdly, analytic and </a:t>
            </a:r>
            <a:r>
              <a:rPr lang="en-US" sz="1600" dirty="0" err="1">
                <a:solidFill>
                  <a:srgbClr val="000000"/>
                </a:solidFill>
                <a:latin typeface="New Century Schlbk" charset="0"/>
              </a:rPr>
              <a:t>semiempirical</a:t>
            </a:r>
            <a:r>
              <a:rPr lang="en-US" sz="1600" dirty="0">
                <a:solidFill>
                  <a:srgbClr val="000000"/>
                </a:solidFill>
                <a:latin typeface="New Century Schlbk" charset="0"/>
              </a:rPr>
              <a:t> models.</a:t>
            </a:r>
          </a:p>
          <a:p>
            <a:r>
              <a:rPr lang="en-US" sz="1600" dirty="0">
                <a:solidFill>
                  <a:srgbClr val="000000"/>
                </a:solidFill>
                <a:latin typeface="New Century Schlbk" charset="0"/>
              </a:rPr>
              <a:t>Our method belongs to this third category.</a:t>
            </a:r>
            <a:endParaRPr lang="en-US" sz="1600" dirty="0">
              <a:latin typeface="New Century Schlbk" charset="0"/>
            </a:endParaRPr>
          </a:p>
        </p:txBody>
      </p:sp>
      <p:sp>
        <p:nvSpPr>
          <p:cNvPr id="7171" name="Rectangle 3"/>
          <p:cNvSpPr>
            <a:spLocks noGrp="1" noRot="1" noChangeAspect="1" noChangeArrowheads="1" noTextEdit="1"/>
          </p:cNvSpPr>
          <p:nvPr>
            <p:ph type="sldImg"/>
          </p:nvPr>
        </p:nvSpPr>
        <p:spPr>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noFill/>
          <a:ln/>
        </p:spPr>
        <p:txBody>
          <a:bodyPr/>
          <a:lstStyle/>
          <a:p>
            <a:r>
              <a:rPr lang="en-US" sz="1600">
                <a:latin typeface="New Century Schlbk" charset="0"/>
              </a:rPr>
              <a:t>Here is another set of comparisons for water absorbers.</a:t>
            </a:r>
          </a:p>
          <a:p>
            <a:r>
              <a:rPr lang="en-US" sz="1600">
                <a:latin typeface="New Century Schlbk" charset="0"/>
              </a:rPr>
              <a:t>Precision is again seen to be perfect.</a:t>
            </a:r>
          </a:p>
        </p:txBody>
      </p:sp>
      <p:sp>
        <p:nvSpPr>
          <p:cNvPr id="44035" name="Rectangle 3"/>
          <p:cNvSpPr>
            <a:spLocks noGrp="1" noRot="1" noChangeAspect="1"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806450" y="4648200"/>
            <a:ext cx="5029200" cy="4648200"/>
          </a:xfrm>
          <a:noFill/>
          <a:ln/>
        </p:spPr>
        <p:txBody>
          <a:bodyPr/>
          <a:lstStyle/>
          <a:p>
            <a:r>
              <a:rPr lang="en-US" sz="1600">
                <a:solidFill>
                  <a:srgbClr val="000000"/>
                </a:solidFill>
                <a:latin typeface="New Century Schlbk" charset="0"/>
              </a:rPr>
              <a:t>A possible method for further improvement of EDEPOS is to use a separate expression for the energy-deposition component due to knock-on electrons.</a:t>
            </a:r>
          </a:p>
          <a:p>
            <a:endParaRPr lang="en-US" sz="1600">
              <a:solidFill>
                <a:srgbClr val="000000"/>
              </a:solidFill>
              <a:latin typeface="New Century Schlbk" charset="0"/>
            </a:endParaRPr>
          </a:p>
          <a:p>
            <a:r>
              <a:rPr lang="en-US" sz="1600">
                <a:solidFill>
                  <a:srgbClr val="000000"/>
                </a:solidFill>
                <a:latin typeface="New Century Schlbk" charset="0"/>
              </a:rPr>
              <a:t>As you may guess, this is like assuming that the cow is made of three spheres, or more sophisticatedly, three ellipsoids, for the body, the head and the neck.</a:t>
            </a:r>
          </a:p>
          <a:p>
            <a:endParaRPr lang="en-US" sz="1600">
              <a:solidFill>
                <a:srgbClr val="000000"/>
              </a:solidFill>
              <a:latin typeface="New Century Schlbk" charset="0"/>
            </a:endParaRPr>
          </a:p>
          <a:p>
            <a:r>
              <a:rPr lang="en-US" sz="1600">
                <a:solidFill>
                  <a:srgbClr val="000000"/>
                </a:solidFill>
                <a:latin typeface="New Century Schlbk" charset="0"/>
              </a:rPr>
              <a:t>Unfortunately, the ITS code does not have standard output for the knock-on component of energy deposition. There are output numbers named “KNOCK,” but they give the net change in energy deposition when the knock-on processes are turned on. So it takes on both positive and negative values.</a:t>
            </a:r>
          </a:p>
        </p:txBody>
      </p:sp>
      <p:sp>
        <p:nvSpPr>
          <p:cNvPr id="46083" name="Rectangle 3"/>
          <p:cNvSpPr>
            <a:spLocks noGrp="1" noRot="1" noChangeAspect="1" noChangeArrowheads="1" noTextEdit="1"/>
          </p:cNvSpPr>
          <p:nvPr>
            <p:ph type="sldImg"/>
          </p:nvPr>
        </p:nvSpPr>
        <p:spPr>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806450" y="4648200"/>
            <a:ext cx="5029200" cy="4889500"/>
          </a:xfrm>
          <a:noFill/>
          <a:ln/>
        </p:spPr>
        <p:txBody>
          <a:bodyPr/>
          <a:lstStyle/>
          <a:p>
            <a:r>
              <a:rPr lang="en-US" sz="1600">
                <a:solidFill>
                  <a:srgbClr val="000000"/>
                </a:solidFill>
                <a:latin typeface="New Century Schlbk" charset="0"/>
              </a:rPr>
              <a:t>Energy deposition algorithms for single semi-infinite layer can be used to evaluate energy-deposition distributions in multilayer absorbers.</a:t>
            </a:r>
          </a:p>
          <a:p>
            <a:endParaRPr lang="en-US" sz="1600">
              <a:solidFill>
                <a:srgbClr val="000000"/>
              </a:solidFill>
              <a:latin typeface="New Century Schlbk" charset="0"/>
            </a:endParaRPr>
          </a:p>
          <a:p>
            <a:r>
              <a:rPr lang="en-US" sz="1600">
                <a:solidFill>
                  <a:srgbClr val="000000"/>
                </a:solidFill>
                <a:latin typeface="New Century Schlbk" charset="0"/>
              </a:rPr>
              <a:t>We first published a multilayer algorithm in 1981. The FORTRAN code for this algorithm was named EDMULT. It is an acronym of energy deposition in multilayer.</a:t>
            </a:r>
          </a:p>
          <a:p>
            <a:endParaRPr lang="en-US" sz="1600">
              <a:solidFill>
                <a:srgbClr val="000000"/>
              </a:solidFill>
              <a:latin typeface="New Century Schlbk" charset="0"/>
            </a:endParaRPr>
          </a:p>
          <a:p>
            <a:r>
              <a:rPr lang="en-US" sz="1600">
                <a:solidFill>
                  <a:srgbClr val="000000"/>
                </a:solidFill>
                <a:latin typeface="New Century Schlbk" charset="0"/>
              </a:rPr>
              <a:t>The modeling of the multilayer algorithm is based on assuming schematic paths of electrons and an equivalence rule. These will be explained by the use of next viewgraphs.</a:t>
            </a:r>
          </a:p>
          <a:p>
            <a:endParaRPr lang="en-US" sz="1600">
              <a:solidFill>
                <a:srgbClr val="000000"/>
              </a:solidFill>
              <a:latin typeface="New Century Schlbk" charset="0"/>
            </a:endParaRPr>
          </a:p>
          <a:p>
            <a:r>
              <a:rPr lang="en-US" sz="1600">
                <a:solidFill>
                  <a:srgbClr val="000000"/>
                </a:solidFill>
                <a:latin typeface="New Century Schlbk" charset="0"/>
              </a:rPr>
              <a:t>The graphs here show some examples of comparisons of the EDMULT results with experimental and Monte Carlo results taken from the literature.</a:t>
            </a:r>
          </a:p>
        </p:txBody>
      </p:sp>
      <p:sp>
        <p:nvSpPr>
          <p:cNvPr id="48131" name="Rectangle 3"/>
          <p:cNvSpPr>
            <a:spLocks noGrp="1" noRot="1" noChangeAspect="1" noChangeArrowheads="1" noTextEdit="1"/>
          </p:cNvSpPr>
          <p:nvPr>
            <p:ph type="sldImg"/>
          </p:nvPr>
        </p:nvSpPr>
        <p:spPr>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806450" y="4648200"/>
            <a:ext cx="5029200" cy="4876800"/>
          </a:xfrm>
          <a:noFill/>
          <a:ln/>
        </p:spPr>
        <p:txBody>
          <a:bodyPr/>
          <a:lstStyle/>
          <a:p>
            <a:r>
              <a:rPr lang="en-US" sz="1600">
                <a:latin typeface="New Century Schlbk" charset="0"/>
              </a:rPr>
              <a:t>We use schematic paths as given in this viewgraph to take into account the effect of difference in backscattering across interfaces.</a:t>
            </a:r>
          </a:p>
          <a:p>
            <a:endParaRPr lang="en-US" sz="1600">
              <a:latin typeface="New Century Schlbk" charset="0"/>
            </a:endParaRPr>
          </a:p>
          <a:p>
            <a:r>
              <a:rPr lang="en-US" sz="1600">
                <a:latin typeface="New Century Schlbk" charset="0"/>
              </a:rPr>
              <a:t>The difference considered for the interface at depth xb, for example, is the one between the backscattering due to material m2 in region 2 and the backscattering due to material m1 in the same region. The former is to be included in the solution, but the latter, included in the expression for the algorithm for the semi-infinite absorber, has to be subtracted.</a:t>
            </a:r>
          </a:p>
          <a:p>
            <a:endParaRPr lang="en-US" sz="1600">
              <a:latin typeface="New Century Schlbk" charset="0"/>
            </a:endParaRPr>
          </a:p>
          <a:p>
            <a:r>
              <a:rPr lang="en-US" sz="1600">
                <a:latin typeface="New Century Schlbk" charset="0"/>
              </a:rPr>
              <a:t>Thus we consider in region 1, for example, virtual schematic paths for correction purposes such as s11, s13 and s14 shown by dashed lines, as well as real schematic paths such as s10 and s12 shown by solid lines.</a:t>
            </a:r>
          </a:p>
        </p:txBody>
      </p:sp>
      <p:sp>
        <p:nvSpPr>
          <p:cNvPr id="50179" name="Rectangle 3"/>
          <p:cNvSpPr>
            <a:spLocks noGrp="1" noRot="1" noChangeAspect="1" noChangeArrowheads="1" noTextEdit="1"/>
          </p:cNvSpPr>
          <p:nvPr>
            <p:ph type="sldImg"/>
          </p:nvPr>
        </p:nvSpPr>
        <p:spPr>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806450" y="4495800"/>
            <a:ext cx="5029200" cy="4724400"/>
          </a:xfrm>
          <a:noFill/>
          <a:ln/>
        </p:spPr>
        <p:txBody>
          <a:bodyPr/>
          <a:lstStyle/>
          <a:p>
            <a:r>
              <a:rPr lang="en-US" sz="1600">
                <a:latin typeface="New Century Schlbk" charset="0"/>
              </a:rPr>
              <a:t>The equivalence rule is used to simulate two neighboring layers by a single layer, for the calculation of energy-deposition distribution in the deeper layer.</a:t>
            </a:r>
          </a:p>
          <a:p>
            <a:endParaRPr lang="en-US" sz="1600">
              <a:latin typeface="New Century Schlbk" charset="0"/>
            </a:endParaRPr>
          </a:p>
          <a:p>
            <a:r>
              <a:rPr lang="en-US" sz="1600">
                <a:latin typeface="New Century Schlbk" charset="0"/>
              </a:rPr>
              <a:t>For this purpose we consider, for example, to replace the 1st-layer material m1 by the 2nd-layer material m2.</a:t>
            </a:r>
          </a:p>
          <a:p>
            <a:r>
              <a:rPr lang="en-US" sz="1600">
                <a:latin typeface="New Century Schlbk" charset="0"/>
              </a:rPr>
              <a:t>In this replacement, we modify the thickness of the 1st layer and the incident electron energy so that the residual energy and the half-value angle of multiple scattering are kept the same at the interface.</a:t>
            </a:r>
          </a:p>
          <a:p>
            <a:endParaRPr lang="en-US" sz="1600">
              <a:latin typeface="New Century Schlbk" charset="0"/>
            </a:endParaRPr>
          </a:p>
          <a:p>
            <a:r>
              <a:rPr lang="en-US" sz="1600">
                <a:latin typeface="New Century Schlbk" charset="0"/>
              </a:rPr>
              <a:t>Then the equivalence rule guarantees that the energy deposition distribution D(z) in the second layer remains approximately unchanged.</a:t>
            </a:r>
          </a:p>
        </p:txBody>
      </p:sp>
      <p:sp>
        <p:nvSpPr>
          <p:cNvPr id="52227" name="Rectangle 3"/>
          <p:cNvSpPr>
            <a:spLocks noGrp="1" noRot="1" noChangeAspect="1" noChangeArrowheads="1" noTextEdit="1"/>
          </p:cNvSpPr>
          <p:nvPr>
            <p:ph type="sldImg"/>
          </p:nvPr>
        </p:nvSpPr>
        <p:spPr>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806450" y="4495800"/>
            <a:ext cx="5029200" cy="5118100"/>
          </a:xfrm>
          <a:noFill/>
          <a:ln/>
        </p:spPr>
        <p:txBody>
          <a:bodyPr/>
          <a:lstStyle/>
          <a:p>
            <a:r>
              <a:rPr lang="en-US" sz="1600">
                <a:solidFill>
                  <a:srgbClr val="000000"/>
                </a:solidFill>
                <a:latin typeface="New Century Schlbk" charset="0"/>
              </a:rPr>
              <a:t>The EDMULT code was originally applicable to absorbers consisting of up to three layers. In 1995, we have extended the code to make it applicable to absorbers consisting of up to six layers</a:t>
            </a:r>
          </a:p>
          <a:p>
            <a:endParaRPr lang="en-US" sz="1600">
              <a:solidFill>
                <a:srgbClr val="000000"/>
              </a:solidFill>
              <a:latin typeface="New Century Schlbk" charset="0"/>
            </a:endParaRPr>
          </a:p>
          <a:p>
            <a:r>
              <a:rPr lang="en-US" sz="1600">
                <a:solidFill>
                  <a:srgbClr val="000000"/>
                </a:solidFill>
                <a:latin typeface="New Century Schlbk" charset="0"/>
              </a:rPr>
              <a:t>This year we have replaced the EDEPOS code used in EDMULT by its new version.</a:t>
            </a:r>
          </a:p>
          <a:p>
            <a:r>
              <a:rPr lang="en-US" sz="1600">
                <a:solidFill>
                  <a:srgbClr val="000000"/>
                </a:solidFill>
                <a:latin typeface="New Century Schlbk" charset="0"/>
              </a:rPr>
              <a:t>This graph compares the EDMULT result with the result of the Monte Carlo code named PENELOPE, which was developed at the University of Barcelona.</a:t>
            </a:r>
          </a:p>
          <a:p>
            <a:endParaRPr lang="en-US" sz="1600">
              <a:solidFill>
                <a:srgbClr val="000000"/>
              </a:solidFill>
              <a:latin typeface="New Century Schlbk" charset="0"/>
            </a:endParaRPr>
          </a:p>
          <a:p>
            <a:r>
              <a:rPr lang="en-US" sz="1600">
                <a:solidFill>
                  <a:srgbClr val="000000"/>
                </a:solidFill>
                <a:latin typeface="New Century Schlbk" charset="0"/>
              </a:rPr>
              <a:t>The absorber system assumed consists of six alternating layers of aluminum and gold. The general trend of the depth dose curve is rather well predicted by EDMULT, but appreciable deviations in absolute values are seen in some of the layers. The cause of the deviations is now being studied to obtain better agreement.</a:t>
            </a:r>
          </a:p>
        </p:txBody>
      </p:sp>
      <p:sp>
        <p:nvSpPr>
          <p:cNvPr id="54275" name="Rectangle 3"/>
          <p:cNvSpPr>
            <a:spLocks noGrp="1" noRot="1" noChangeAspect="1" noChangeArrowheads="1" noTextEdit="1"/>
          </p:cNvSpPr>
          <p:nvPr>
            <p:ph type="sldImg"/>
          </p:nvPr>
        </p:nvSpPr>
        <p:spPr>
          <a:ln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806450" y="4648200"/>
            <a:ext cx="5029200" cy="4419600"/>
          </a:xfrm>
          <a:noFill/>
          <a:ln/>
        </p:spPr>
        <p:txBody>
          <a:bodyPr/>
          <a:lstStyle/>
          <a:p>
            <a:r>
              <a:rPr lang="en-US" sz="1600">
                <a:latin typeface="New Century Schlbk" charset="0"/>
              </a:rPr>
              <a:t>Before concluding, I would like to say a word about the future of semiempirical models.</a:t>
            </a:r>
          </a:p>
          <a:p>
            <a:endParaRPr lang="en-US" sz="1600">
              <a:latin typeface="New Century Schlbk" charset="0"/>
            </a:endParaRPr>
          </a:p>
          <a:p>
            <a:r>
              <a:rPr lang="en-US" sz="1600">
                <a:latin typeface="New Century Schlbk" charset="0"/>
              </a:rPr>
              <a:t>Increasing capabilities of computers would favor Monte Carlo and transport-equation methods in solving the transport problem of electrons.</a:t>
            </a:r>
          </a:p>
          <a:p>
            <a:endParaRPr lang="en-US" sz="1600">
              <a:latin typeface="New Century Schlbk" charset="0"/>
            </a:endParaRPr>
          </a:p>
          <a:p>
            <a:r>
              <a:rPr lang="en-US" sz="1600">
                <a:latin typeface="New Century Schlbk" charset="0"/>
              </a:rPr>
              <a:t>Semiempirical models together with various analytic formulas for physical parameters would however continue to be useful for </a:t>
            </a:r>
          </a:p>
          <a:p>
            <a:r>
              <a:rPr lang="en-US" sz="1600">
                <a:latin typeface="New Century Schlbk" charset="0"/>
              </a:rPr>
              <a:t>simple and rapid evaluation, for example, in the preliminary study of the optimum irradiation condition, and </a:t>
            </a:r>
          </a:p>
          <a:p>
            <a:r>
              <a:rPr lang="en-US" sz="1600">
                <a:latin typeface="New Century Schlbk" charset="0"/>
              </a:rPr>
              <a:t>inclusion in a large computer programs, in which electron penetration is one of many relevant phenomena.</a:t>
            </a:r>
            <a:endParaRPr lang="en-US" sz="1600"/>
          </a:p>
        </p:txBody>
      </p:sp>
      <p:sp>
        <p:nvSpPr>
          <p:cNvPr id="56323" name="Rectangle 3"/>
          <p:cNvSpPr>
            <a:spLocks noGrp="1" noRot="1" noChangeAspect="1" noChangeArrowheads="1" noTextEdit="1"/>
          </p:cNvSpPr>
          <p:nvPr>
            <p:ph type="sldImg"/>
          </p:nvPr>
        </p:nvSpPr>
        <p:spPr>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noFill/>
          <a:ln/>
        </p:spPr>
        <p:txBody>
          <a:bodyPr/>
          <a:lstStyle/>
          <a:p>
            <a:r>
              <a:rPr lang="en-US" sz="1600">
                <a:solidFill>
                  <a:srgbClr val="000000"/>
                </a:solidFill>
                <a:latin typeface="New Century Schlbk" charset="0"/>
              </a:rPr>
              <a:t>In the book entitled “What Makes Nature Tick?” written by Roger Newton, I found this passage:</a:t>
            </a:r>
          </a:p>
          <a:p>
            <a:endParaRPr lang="en-US" sz="1600">
              <a:solidFill>
                <a:srgbClr val="000000"/>
              </a:solidFill>
              <a:latin typeface="New Century Schlbk" charset="0"/>
            </a:endParaRPr>
          </a:p>
          <a:p>
            <a:r>
              <a:rPr lang="en-US" sz="1600">
                <a:solidFill>
                  <a:srgbClr val="000000"/>
                </a:solidFill>
                <a:latin typeface="New Century Schlbk" charset="0"/>
              </a:rPr>
              <a:t>“Physicists always prefer a simple description of a phenomenon to a full and exhaustive one, even at the price of having to make later corrections ...”</a:t>
            </a:r>
          </a:p>
          <a:p>
            <a:endParaRPr lang="en-US" sz="1600">
              <a:solidFill>
                <a:srgbClr val="000000"/>
              </a:solidFill>
              <a:latin typeface="New Century Schlbk" charset="0"/>
            </a:endParaRPr>
          </a:p>
          <a:p>
            <a:r>
              <a:rPr lang="en-US" sz="1600">
                <a:solidFill>
                  <a:srgbClr val="000000"/>
                </a:solidFill>
                <a:latin typeface="New Century Schlbk" charset="0"/>
              </a:rPr>
              <a:t>This is just what we have been doing about semiempirical models for the energy deposition of electrons. Therefore, this passage proves that we are physicists.</a:t>
            </a:r>
          </a:p>
          <a:p>
            <a:endParaRPr lang="en-US" sz="1600">
              <a:solidFill>
                <a:srgbClr val="000000"/>
              </a:solidFill>
              <a:latin typeface="New Century Schlbk" charset="0"/>
            </a:endParaRPr>
          </a:p>
          <a:p>
            <a:r>
              <a:rPr lang="en-US" sz="1600">
                <a:solidFill>
                  <a:srgbClr val="000000"/>
                </a:solidFill>
                <a:latin typeface="New Century Schlbk" charset="0"/>
              </a:rPr>
              <a:t>Thank you very much for your attention, and thank you, Professor Jia, for nice interpretation.</a:t>
            </a:r>
          </a:p>
        </p:txBody>
      </p:sp>
      <p:sp>
        <p:nvSpPr>
          <p:cNvPr id="58371" name="Rectangle 3"/>
          <p:cNvSpPr>
            <a:spLocks noGrp="1" noRot="1" noChangeAspect="1" noChangeArrowheads="1" noTextEdit="1"/>
          </p:cNvSpPr>
          <p:nvPr>
            <p:ph type="sldImg"/>
          </p:nvPr>
        </p:nvSpPr>
        <p:spPr>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806450" y="4648200"/>
            <a:ext cx="5029200" cy="4648200"/>
          </a:xfrm>
          <a:noFill/>
          <a:ln/>
        </p:spPr>
        <p:txBody>
          <a:bodyPr/>
          <a:lstStyle/>
          <a:p>
            <a:r>
              <a:rPr lang="en-US" sz="1600">
                <a:solidFill>
                  <a:srgbClr val="000000"/>
                </a:solidFill>
                <a:latin typeface="New Century Schlbk" charset="0"/>
              </a:rPr>
              <a:t>We consider the energy deposition D(z).</a:t>
            </a:r>
          </a:p>
          <a:p>
            <a:r>
              <a:rPr lang="en-US" sz="1600">
                <a:solidFill>
                  <a:srgbClr val="000000"/>
                </a:solidFill>
                <a:latin typeface="New Century Schlbk" charset="0"/>
              </a:rPr>
              <a:t>It is defined as the absorbed dose per unit fluence at depth z,</a:t>
            </a:r>
          </a:p>
          <a:p>
            <a:r>
              <a:rPr lang="en-US" sz="1600">
                <a:solidFill>
                  <a:srgbClr val="000000"/>
                </a:solidFill>
                <a:latin typeface="New Century Schlbk" charset="0"/>
              </a:rPr>
              <a:t>for plane-parallel electron beams normally incident on</a:t>
            </a:r>
          </a:p>
          <a:p>
            <a:r>
              <a:rPr lang="en-US" sz="1600">
                <a:solidFill>
                  <a:srgbClr val="000000"/>
                </a:solidFill>
                <a:latin typeface="New Century Schlbk" charset="0"/>
              </a:rPr>
              <a:t>homogeneous semi-infinite absorbers or</a:t>
            </a:r>
          </a:p>
          <a:p>
            <a:r>
              <a:rPr lang="en-US" sz="1600">
                <a:solidFill>
                  <a:srgbClr val="000000"/>
                </a:solidFill>
                <a:latin typeface="New Century Schlbk" charset="0"/>
              </a:rPr>
              <a:t>multilayer slab absorbers.</a:t>
            </a:r>
          </a:p>
          <a:p>
            <a:endParaRPr lang="en-US" sz="1600">
              <a:solidFill>
                <a:srgbClr val="000000"/>
              </a:solidFill>
              <a:latin typeface="New Century Schlbk" charset="0"/>
            </a:endParaRPr>
          </a:p>
          <a:p>
            <a:r>
              <a:rPr lang="en-US" sz="1600">
                <a:solidFill>
                  <a:srgbClr val="000000"/>
                </a:solidFill>
                <a:latin typeface="New Century Schlbk" charset="0"/>
              </a:rPr>
              <a:t>This definition corresponds to the experimental configuration depicted in the upper figure, and is equivalent to another definition shown below, namely the absorbed dose per incident electron, integrated over an infinite transverse plane at depth z,</a:t>
            </a:r>
          </a:p>
          <a:p>
            <a:r>
              <a:rPr lang="en-US" sz="1600">
                <a:solidFill>
                  <a:srgbClr val="000000"/>
                </a:solidFill>
                <a:latin typeface="New Century Schlbk" charset="0"/>
              </a:rPr>
              <a:t>for a point-monodirectional beam.</a:t>
            </a:r>
          </a:p>
          <a:p>
            <a:r>
              <a:rPr lang="en-US" sz="1600">
                <a:solidFill>
                  <a:srgbClr val="000000"/>
                </a:solidFill>
                <a:latin typeface="New Century Schlbk" charset="0"/>
              </a:rPr>
              <a:t>This equivalence is called “reciprocity rule.”</a:t>
            </a:r>
            <a:endParaRPr lang="en-US">
              <a:solidFill>
                <a:srgbClr val="000000"/>
              </a:solidFill>
              <a:latin typeface="New Century Schlbk" charset="0"/>
            </a:endParaRPr>
          </a:p>
        </p:txBody>
      </p:sp>
      <p:sp>
        <p:nvSpPr>
          <p:cNvPr id="9219" name="Rectangle 3"/>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noFill/>
          <a:ln/>
        </p:spPr>
        <p:txBody>
          <a:bodyPr/>
          <a:lstStyle/>
          <a:p>
            <a:r>
              <a:rPr lang="en-US" sz="1600">
                <a:solidFill>
                  <a:srgbClr val="000000"/>
                </a:solidFill>
                <a:latin typeface="New Century Schlbk" charset="0"/>
              </a:rPr>
              <a:t>The algorithm for D(z) can be applied not only for broad beams but also for narrow beams.</a:t>
            </a:r>
          </a:p>
          <a:p>
            <a:r>
              <a:rPr lang="en-US" sz="1600">
                <a:solidFill>
                  <a:srgbClr val="000000"/>
                </a:solidFill>
                <a:latin typeface="New Century Schlbk" charset="0"/>
              </a:rPr>
              <a:t>For example, it can serve as a factor in the dose-distribution expressions with finite cross sections.</a:t>
            </a:r>
          </a:p>
          <a:p>
            <a:endParaRPr lang="en-US" sz="1600">
              <a:solidFill>
                <a:srgbClr val="000000"/>
              </a:solidFill>
              <a:latin typeface="New Century Schlbk" charset="0"/>
            </a:endParaRPr>
          </a:p>
          <a:p>
            <a:r>
              <a:rPr lang="en-US" sz="1600">
                <a:solidFill>
                  <a:srgbClr val="000000"/>
                </a:solidFill>
                <a:latin typeface="New Century Schlbk" charset="0"/>
              </a:rPr>
              <a:t>The algorithm for D(z) can also be used to express central-axis depth–dose curves specific to machine conditions, by adjusting free parameters included.</a:t>
            </a:r>
            <a:endParaRPr lang="en-US">
              <a:solidFill>
                <a:srgbClr val="000000"/>
              </a:solidFill>
              <a:latin typeface="New Century Schlbk" charset="0"/>
            </a:endParaRPr>
          </a:p>
        </p:txBody>
      </p:sp>
      <p:sp>
        <p:nvSpPr>
          <p:cNvPr id="11267"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806450" y="3886200"/>
            <a:ext cx="5029200" cy="5562600"/>
          </a:xfrm>
          <a:noFill/>
          <a:ln/>
        </p:spPr>
        <p:txBody>
          <a:bodyPr/>
          <a:lstStyle/>
          <a:p>
            <a:r>
              <a:rPr lang="en-US" sz="1600">
                <a:solidFill>
                  <a:srgbClr val="000000"/>
                </a:solidFill>
                <a:latin typeface="New Century Schlbk" charset="0"/>
              </a:rPr>
              <a:t>A simple algorithm for energy deposition of electrons was first formulated by Kobetich and Katz of the University of Nebraska in 1968.</a:t>
            </a:r>
          </a:p>
          <a:p>
            <a:endParaRPr lang="en-US" sz="1600">
              <a:solidFill>
                <a:srgbClr val="000000"/>
              </a:solidFill>
              <a:latin typeface="New Century Schlbk" charset="0"/>
            </a:endParaRPr>
          </a:p>
          <a:p>
            <a:r>
              <a:rPr lang="en-US" sz="1600">
                <a:solidFill>
                  <a:srgbClr val="000000"/>
                </a:solidFill>
                <a:latin typeface="New Century Schlbk" charset="0"/>
              </a:rPr>
              <a:t>They calculated the energy deposition in semi-infinite absorbers as minus the derivative of the total residual energy of the incident electron beam, expressing the total residual energy as the product of two functions, etaTN(z) and T(z).</a:t>
            </a:r>
          </a:p>
          <a:p>
            <a:endParaRPr lang="en-US" sz="1600">
              <a:solidFill>
                <a:srgbClr val="000000"/>
              </a:solidFill>
              <a:latin typeface="New Century Schlbk" charset="0"/>
            </a:endParaRPr>
          </a:p>
          <a:p>
            <a:r>
              <a:rPr lang="en-US" sz="1600">
                <a:solidFill>
                  <a:srgbClr val="000000"/>
                </a:solidFill>
                <a:latin typeface="New Century Schlbk" charset="0"/>
              </a:rPr>
              <a:t>Here etaTN(z) is the number transmission coefficient of incident electrons for the slab absorber of thickness z, and </a:t>
            </a:r>
          </a:p>
          <a:p>
            <a:r>
              <a:rPr lang="en-US" sz="1600">
                <a:solidFill>
                  <a:srgbClr val="000000"/>
                </a:solidFill>
                <a:latin typeface="New Century Schlbk" charset="0"/>
              </a:rPr>
              <a:t>T(z) is the residual energy per transmitted electron.</a:t>
            </a:r>
          </a:p>
          <a:p>
            <a:endParaRPr lang="en-US" sz="1600">
              <a:solidFill>
                <a:srgbClr val="000000"/>
              </a:solidFill>
              <a:latin typeface="New Century Schlbk" charset="0"/>
            </a:endParaRPr>
          </a:p>
          <a:p>
            <a:r>
              <a:rPr lang="en-US" sz="1600">
                <a:solidFill>
                  <a:srgbClr val="000000"/>
                </a:solidFill>
                <a:latin typeface="New Century Schlbk" charset="0"/>
              </a:rPr>
              <a:t>This equation is almost nothing but the definition of the energy deposition.</a:t>
            </a:r>
          </a:p>
          <a:p>
            <a:r>
              <a:rPr lang="en-US" sz="1600">
                <a:solidFill>
                  <a:srgbClr val="000000"/>
                </a:solidFill>
                <a:latin typeface="New Century Schlbk" charset="0"/>
              </a:rPr>
              <a:t>Kobetich and Katz used empirical formulas for etaTN(z) and T(z).</a:t>
            </a:r>
          </a:p>
        </p:txBody>
      </p:sp>
      <p:sp>
        <p:nvSpPr>
          <p:cNvPr id="13315" name="Rectangle 3"/>
          <p:cNvSpPr>
            <a:spLocks noGrp="1" noRot="1" noChangeAspect="1" noChangeArrowheads="1" noTextEdit="1"/>
          </p:cNvSpPr>
          <p:nvPr>
            <p:ph type="sldImg"/>
          </p:nvPr>
        </p:nvSpPr>
        <p:spPr>
          <a:xfrm>
            <a:off x="2052638" y="123825"/>
            <a:ext cx="2538412" cy="3667125"/>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806450" y="4191000"/>
            <a:ext cx="5029200" cy="3898900"/>
          </a:xfrm>
          <a:noFill/>
          <a:ln/>
        </p:spPr>
        <p:txBody>
          <a:bodyPr/>
          <a:lstStyle/>
          <a:p>
            <a:r>
              <a:rPr lang="en-US" sz="1600">
                <a:solidFill>
                  <a:srgbClr val="000000"/>
                </a:solidFill>
                <a:latin typeface="New Century Schlbk" charset="0"/>
              </a:rPr>
              <a:t>The model of Kobetich and Katz is a very simple but good one, like assuming the cow to be a sphere. </a:t>
            </a:r>
          </a:p>
          <a:p>
            <a:endParaRPr lang="en-US" sz="1600">
              <a:solidFill>
                <a:srgbClr val="000000"/>
              </a:solidFill>
              <a:latin typeface="New Century Schlbk" charset="0"/>
            </a:endParaRPr>
          </a:p>
          <a:p>
            <a:r>
              <a:rPr lang="en-US" sz="1600">
                <a:solidFill>
                  <a:srgbClr val="000000"/>
                </a:solidFill>
                <a:latin typeface="New Century Schlbk" charset="0"/>
              </a:rPr>
              <a:t>The passage cited above is the well-known joke that captures the characteristic of a physicist: “A physicist, among the specialists called in as a consultant to a dairy farm to increase its production, began, ‘Assume the cow is a sphere …’” </a:t>
            </a:r>
          </a:p>
          <a:p>
            <a:endParaRPr lang="en-US" sz="1600">
              <a:solidFill>
                <a:srgbClr val="000000"/>
              </a:solidFill>
              <a:latin typeface="New Century Schlbk" charset="0"/>
            </a:endParaRPr>
          </a:p>
          <a:p>
            <a:r>
              <a:rPr lang="en-US" sz="1600">
                <a:solidFill>
                  <a:srgbClr val="000000"/>
                </a:solidFill>
                <a:latin typeface="New Century Schlbk" charset="0"/>
              </a:rPr>
              <a:t>Citing this joke, Lawrence Krauss writes in his book entitled “Fear of Physics,” “Before doing anything else, abstract out all irrelevant details.”</a:t>
            </a:r>
            <a:endParaRPr lang="en-US" sz="1600">
              <a:solidFill>
                <a:srgbClr val="000000"/>
              </a:solidFill>
            </a:endParaRPr>
          </a:p>
        </p:txBody>
      </p:sp>
      <p:sp>
        <p:nvSpPr>
          <p:cNvPr id="15363" name="Rectangle 3"/>
          <p:cNvSpPr>
            <a:spLocks noGrp="1" noRot="1" noChangeAspect="1" noChangeArrowheads="1" noTextEdit="1"/>
          </p:cNvSpPr>
          <p:nvPr>
            <p:ph type="sldImg"/>
          </p:nvPr>
        </p:nvSpPr>
        <p:spPr>
          <a:xfrm>
            <a:off x="2052638" y="123825"/>
            <a:ext cx="2538412" cy="3667125"/>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806450" y="4800600"/>
            <a:ext cx="5029200" cy="4114800"/>
          </a:xfrm>
          <a:noFill/>
          <a:ln/>
        </p:spPr>
        <p:txBody>
          <a:bodyPr/>
          <a:lstStyle/>
          <a:p>
            <a:r>
              <a:rPr lang="en-US" sz="1600">
                <a:solidFill>
                  <a:srgbClr val="000000"/>
                </a:solidFill>
                <a:latin typeface="New Century Schlbk" charset="0"/>
              </a:rPr>
              <a:t>The algorithm of Kobetich and Katz showed rather good agreement with the then available experimental data, when viewed in logarithmic scales.</a:t>
            </a:r>
          </a:p>
          <a:p>
            <a:endParaRPr lang="en-US" sz="1600">
              <a:solidFill>
                <a:srgbClr val="000000"/>
              </a:solidFill>
              <a:latin typeface="New Century Schlbk" charset="0"/>
            </a:endParaRPr>
          </a:p>
          <a:p>
            <a:r>
              <a:rPr lang="en-US" sz="1600">
                <a:solidFill>
                  <a:srgbClr val="000000"/>
                </a:solidFill>
                <a:latin typeface="New Century Schlbk" charset="0"/>
              </a:rPr>
              <a:t>Such accuracy was good enough for them, because their purpose was to obtain energy-deposition distributions caused by secondary electrons produced around the track of heavy ions.</a:t>
            </a:r>
          </a:p>
          <a:p>
            <a:endParaRPr lang="en-US" sz="1600">
              <a:solidFill>
                <a:srgbClr val="000000"/>
              </a:solidFill>
              <a:latin typeface="New Century Schlbk" charset="0"/>
            </a:endParaRPr>
          </a:p>
          <a:p>
            <a:r>
              <a:rPr lang="en-US" sz="1600">
                <a:solidFill>
                  <a:srgbClr val="000000"/>
                </a:solidFill>
                <a:latin typeface="New Century Schlbk" charset="0"/>
              </a:rPr>
              <a:t>The secondary electrons have a broad energy spectrum, so that errors might be cancelled out in the energy-deposition distributions integrated over the energy spectrum.</a:t>
            </a:r>
            <a:endParaRPr lang="en-US" sz="1600">
              <a:solidFill>
                <a:srgbClr val="000000"/>
              </a:solidFill>
            </a:endParaRPr>
          </a:p>
        </p:txBody>
      </p:sp>
      <p:sp>
        <p:nvSpPr>
          <p:cNvPr id="17411" name="Rectangle 3"/>
          <p:cNvSpPr>
            <a:spLocks noGrp="1" noRot="1" noChangeAspect="1" noChangeArrowheads="1" noTextEdit="1"/>
          </p:cNvSpPr>
          <p:nvPr>
            <p:ph type="sldImg"/>
          </p:nvPr>
        </p:nvSpPr>
        <p:spPr>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838200" y="4191000"/>
            <a:ext cx="5029200" cy="5410200"/>
          </a:xfrm>
          <a:noFill/>
          <a:ln/>
        </p:spPr>
        <p:txBody>
          <a:bodyPr/>
          <a:lstStyle/>
          <a:p>
            <a:r>
              <a:rPr lang="en-US" sz="1600">
                <a:solidFill>
                  <a:srgbClr val="000000"/>
                </a:solidFill>
                <a:latin typeface="New Century Schlbk" charset="0"/>
              </a:rPr>
              <a:t>However, to know the depth-dose curves of monoenergetic electron beams from accelerators, it is necessary to have more accurate algorithms. Since 1974, one of our projects has been to get more accurate algorithm for the energy deposition of electrons.</a:t>
            </a:r>
          </a:p>
          <a:p>
            <a:r>
              <a:rPr lang="en-US" sz="300">
                <a:solidFill>
                  <a:srgbClr val="000000"/>
                </a:solidFill>
                <a:latin typeface="New Century Schlbk" charset="0"/>
              </a:rPr>
              <a:t> </a:t>
            </a:r>
          </a:p>
          <a:p>
            <a:r>
              <a:rPr lang="en-US" sz="1600">
                <a:solidFill>
                  <a:srgbClr val="000000"/>
                </a:solidFill>
                <a:latin typeface="New Century Schlbk" charset="0"/>
              </a:rPr>
              <a:t>In our 1974 modification of Kobetich-Katz algorithm, we introduced a multiplication factor f to take account of the losses of energy by electrons backscattered from the incident surface and by bremsstrahlung photons penetrating deep into the absorber.</a:t>
            </a:r>
          </a:p>
          <a:p>
            <a:r>
              <a:rPr lang="en-US" sz="300">
                <a:solidFill>
                  <a:srgbClr val="000000"/>
                </a:solidFill>
                <a:latin typeface="New Century Schlbk" charset="0"/>
              </a:rPr>
              <a:t> </a:t>
            </a:r>
          </a:p>
          <a:p>
            <a:r>
              <a:rPr lang="en-US" sz="1600">
                <a:solidFill>
                  <a:srgbClr val="000000"/>
                </a:solidFill>
                <a:latin typeface="New Century Schlbk" charset="0"/>
              </a:rPr>
              <a:t>The FORTRAN code for this algorithm was named EDEPOS. It is an acronym of energy deposition.</a:t>
            </a:r>
          </a:p>
          <a:p>
            <a:r>
              <a:rPr lang="en-US" sz="300">
                <a:solidFill>
                  <a:srgbClr val="000000"/>
                </a:solidFill>
                <a:latin typeface="New Century Schlbk" charset="0"/>
              </a:rPr>
              <a:t> </a:t>
            </a:r>
          </a:p>
          <a:p>
            <a:r>
              <a:rPr lang="en-US" sz="1600">
                <a:solidFill>
                  <a:srgbClr val="000000"/>
                </a:solidFill>
                <a:latin typeface="New Century Schlbk" charset="0"/>
              </a:rPr>
              <a:t>We also used improved expressions for the functions etaTN and T. The figure in this viewgraph shows an example of improved results of our algorithm compared with that of Kobetich and Katz. The solid line represents our algorithm, and the dashed line, that of Kobetich and Katz.</a:t>
            </a:r>
          </a:p>
        </p:txBody>
      </p:sp>
      <p:sp>
        <p:nvSpPr>
          <p:cNvPr id="19459" name="Rectangle 3"/>
          <p:cNvSpPr>
            <a:spLocks noGrp="1" noRot="1" noChangeAspect="1" noChangeArrowheads="1" noTextEdit="1"/>
          </p:cNvSpPr>
          <p:nvPr>
            <p:ph type="sldImg"/>
          </p:nvPr>
        </p:nvSpPr>
        <p:spPr>
          <a:xfrm>
            <a:off x="2057400" y="381000"/>
            <a:ext cx="2538413" cy="3667125"/>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noFill/>
          <a:ln/>
        </p:spPr>
        <p:txBody>
          <a:bodyPr/>
          <a:lstStyle/>
          <a:p>
            <a:r>
              <a:rPr lang="en-US" sz="1600">
                <a:solidFill>
                  <a:srgbClr val="000000"/>
                </a:solidFill>
                <a:latin typeface="New Century Schlbk" charset="0"/>
              </a:rPr>
              <a:t>In the results of Kobetich-Katz algorithm and ours of 1974, a spurious cusp, due to the joining of two different functions for T(z), appeared at a large depth, as can be seen at the positions indicated by arrows in the upper graph.</a:t>
            </a:r>
          </a:p>
          <a:p>
            <a:endParaRPr lang="en-US" sz="1600">
              <a:solidFill>
                <a:srgbClr val="000000"/>
              </a:solidFill>
              <a:latin typeface="New Century Schlbk" charset="0"/>
            </a:endParaRPr>
          </a:p>
          <a:p>
            <a:r>
              <a:rPr lang="en-US" sz="1600">
                <a:solidFill>
                  <a:srgbClr val="000000"/>
                </a:solidFill>
                <a:latin typeface="New Century Schlbk" charset="0"/>
              </a:rPr>
              <a:t>This defect has been removed in our 1988 and later algorithms, by the use of a single exponential function as will be shown later.</a:t>
            </a:r>
          </a:p>
          <a:p>
            <a:r>
              <a:rPr lang="en-US" sz="1600">
                <a:solidFill>
                  <a:srgbClr val="000000"/>
                </a:solidFill>
                <a:latin typeface="New Century Schlbk" charset="0"/>
              </a:rPr>
              <a:t>The lower graph compares the 1990 algorithm with experimental results taken from the literature.</a:t>
            </a:r>
            <a:endParaRPr lang="en-US" sz="1600">
              <a:solidFill>
                <a:srgbClr val="000000"/>
              </a:solidFill>
            </a:endParaRPr>
          </a:p>
        </p:txBody>
      </p:sp>
      <p:sp>
        <p:nvSpPr>
          <p:cNvPr id="21507" name="Rectangle 3"/>
          <p:cNvSpPr>
            <a:spLocks noGrp="1" noRot="1" noChangeAspect="1" noChangeArrowheads="1" noTextEdit="1"/>
          </p:cNvSpPr>
          <p:nvPr>
            <p:ph type="sldImg"/>
          </p:nvPr>
        </p:nvSpPr>
        <p:spPr>
          <a:xfrm>
            <a:off x="2057400" y="685800"/>
            <a:ext cx="2538413" cy="3667125"/>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6575"/>
            <a:ext cx="5829300" cy="2122488"/>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1813"/>
            <a:ext cx="4800600" cy="2530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81063"/>
            <a:ext cx="1457325" cy="7921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881063"/>
            <a:ext cx="4219575" cy="7921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2700"/>
            <a:ext cx="5829300" cy="196691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4197350"/>
            <a:ext cx="5829300" cy="21653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860675"/>
            <a:ext cx="2838450" cy="5942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860675"/>
            <a:ext cx="2838450" cy="5942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4941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216150"/>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0075"/>
            <a:ext cx="3030538" cy="5705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216150"/>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3140075"/>
            <a:ext cx="3030537" cy="5705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79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93700"/>
            <a:ext cx="3833812" cy="8451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71688"/>
            <a:ext cx="2255838" cy="677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2613"/>
            <a:ext cx="4114800" cy="8175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84238"/>
            <a:ext cx="4114800" cy="594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613" y="7750175"/>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81063"/>
            <a:ext cx="5829300" cy="1649412"/>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2860675"/>
            <a:ext cx="5829300" cy="5942013"/>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2pPr>
      <a:lvl3pPr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3pPr>
      <a:lvl4pPr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4pPr>
      <a:lvl5pPr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5pPr>
      <a:lvl6pPr marL="457200"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6pPr>
      <a:lvl7pPr marL="914400"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7pPr>
      <a:lvl8pPr marL="1371600"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8pPr>
      <a:lvl9pPr marL="1828800" algn="ctr" rtl="0" eaLnBrk="0" fontAlgn="base" hangingPunct="0">
        <a:spcBef>
          <a:spcPct val="0"/>
        </a:spcBef>
        <a:spcAft>
          <a:spcPct val="0"/>
        </a:spcAft>
        <a:defRPr sz="4400">
          <a:solidFill>
            <a:schemeClr val="tx2"/>
          </a:solidFill>
          <a:latin typeface="Times" pitchFamily="-110" charset="0"/>
          <a:ea typeface="Osaka" pitchFamily="-110" charset="-128"/>
          <a:cs typeface="Osaka" pitchFamily="-110" charset="-128"/>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ea typeface="+mn-ea"/>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ea typeface="+mn-ea"/>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ea typeface="+mn-ea"/>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ea typeface="+mn-ea"/>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3.bin"/><Relationship Id="rId5" Type="http://schemas.openxmlformats.org/officeDocument/2006/relationships/image" Target="../media/image20.pdf"/><Relationship Id="rId6" Type="http://schemas.openxmlformats.org/officeDocument/2006/relationships/image" Target="../media/image21.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3.pdf"/><Relationship Id="rId5" Type="http://schemas.openxmlformats.org/officeDocument/2006/relationships/image" Target="../media/image24.png"/><Relationship Id="rId6" Type="http://schemas.openxmlformats.org/officeDocument/2006/relationships/oleObject" Target="../embeddings/oleObject4.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5.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6.bin"/><Relationship Id="rId5" Type="http://schemas.openxmlformats.org/officeDocument/2006/relationships/oleObject" Target="../embeddings/oleObject7.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8.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9.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df"/><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df"/><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0.pdf"/><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df"/><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1.pdf"/><Relationship Id="rId4" Type="http://schemas.openxmlformats.org/officeDocument/2006/relationships/image" Target="../media/image2.png"/><Relationship Id="rId5" Type="http://schemas.openxmlformats.org/officeDocument/2006/relationships/image" Target="../media/image3.pd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9.png"/><Relationship Id="rId5"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df"/><Relationship Id="rId5" Type="http://schemas.openxmlformats.org/officeDocument/2006/relationships/image" Target="../media/image12.png"/><Relationship Id="rId6" Type="http://schemas.openxmlformats.org/officeDocument/2006/relationships/image" Target="../media/image13.jpeg"/><Relationship Id="rId7" Type="http://schemas.openxmlformats.org/officeDocument/2006/relationships/image" Target="../media/image14.pdf"/><Relationship Id="rId8" Type="http://schemas.openxmlformats.org/officeDocument/2006/relationships/image" Target="../media/image15.png"/><Relationship Id="rId9"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09600" y="762000"/>
            <a:ext cx="5638800" cy="1903413"/>
          </a:xfrm>
          <a:prstGeom prst="rect">
            <a:avLst/>
          </a:prstGeom>
          <a:solidFill>
            <a:srgbClr val="DBFFB8"/>
          </a:solidFill>
          <a:ln w="12700">
            <a:noFill/>
            <a:miter lim="800000"/>
            <a:headEnd/>
            <a:tailEnd/>
          </a:ln>
          <a:effectLst/>
        </p:spPr>
        <p:txBody>
          <a:bodyPr wrap="none" anchor="ctr">
            <a:prstTxWarp prst="textNoShape">
              <a:avLst/>
            </a:prstTxWarp>
          </a:bodyPr>
          <a:lstStyle/>
          <a:p>
            <a:endParaRPr lang="en-US"/>
          </a:p>
        </p:txBody>
      </p:sp>
      <p:sp>
        <p:nvSpPr>
          <p:cNvPr id="4099" name="Rectangle 3"/>
          <p:cNvSpPr>
            <a:spLocks noGrp="1" noChangeArrowheads="1"/>
          </p:cNvSpPr>
          <p:nvPr>
            <p:ph type="ctrTitle"/>
          </p:nvPr>
        </p:nvSpPr>
        <p:spPr>
          <a:xfrm>
            <a:off x="514350" y="787400"/>
            <a:ext cx="5829300" cy="1954213"/>
          </a:xfrm>
          <a:noFill/>
          <a:ln/>
        </p:spPr>
        <p:txBody>
          <a:bodyPr/>
          <a:lstStyle/>
          <a:p>
            <a:r>
              <a:rPr lang="en-US" sz="4000"/>
              <a:t>Semiempirical Models for Depth–Dose Curves of Electrons</a:t>
            </a:r>
          </a:p>
        </p:txBody>
      </p:sp>
      <p:sp>
        <p:nvSpPr>
          <p:cNvPr id="4100" name="Rectangle 4"/>
          <p:cNvSpPr>
            <a:spLocks noGrp="1" noChangeArrowheads="1"/>
          </p:cNvSpPr>
          <p:nvPr>
            <p:ph type="subTitle" idx="1"/>
          </p:nvPr>
        </p:nvSpPr>
        <p:spPr>
          <a:xfrm>
            <a:off x="381000" y="2944813"/>
            <a:ext cx="5943600" cy="6577012"/>
          </a:xfrm>
          <a:noFill/>
          <a:ln/>
        </p:spPr>
        <p:txBody>
          <a:bodyPr/>
          <a:lstStyle/>
          <a:p>
            <a:pPr marL="342900" indent="-342900"/>
            <a:r>
              <a:rPr lang="en-US"/>
              <a:t>T. Tabata</a:t>
            </a:r>
            <a:endParaRPr lang="en-US" baseline="30000"/>
          </a:p>
          <a:p>
            <a:pPr marL="342900" indent="-342900"/>
            <a:r>
              <a:rPr lang="en-US" sz="2400"/>
              <a:t>RIAST, Osaka Pref. Univ. </a:t>
            </a:r>
          </a:p>
          <a:p>
            <a:pPr marL="342900" indent="-342900"/>
            <a:endParaRPr lang="en-US"/>
          </a:p>
          <a:p>
            <a:pPr marL="342900" indent="-342900"/>
            <a:r>
              <a:rPr lang="en-US" sz="2400"/>
              <a:t>Coworkers of the Project</a:t>
            </a:r>
          </a:p>
          <a:p>
            <a:pPr marL="342900" indent="-342900"/>
            <a:r>
              <a:rPr lang="en-US" sz="800"/>
              <a:t> </a:t>
            </a:r>
          </a:p>
          <a:p>
            <a:pPr marL="342900" indent="-342900"/>
            <a:r>
              <a:rPr lang="en-US" sz="2400"/>
              <a:t>P. Andreo,</a:t>
            </a:r>
            <a:r>
              <a:rPr lang="en-US" sz="2400" baseline="30000"/>
              <a:t>a</a:t>
            </a:r>
            <a:r>
              <a:rPr lang="en-US" sz="2400"/>
              <a:t> K. Shinoda,</a:t>
            </a:r>
            <a:r>
              <a:rPr lang="en-US" sz="2400" baseline="30000"/>
              <a:t>b,*</a:t>
            </a:r>
            <a:endParaRPr lang="en-US" sz="2400"/>
          </a:p>
          <a:p>
            <a:pPr marL="342900" indent="-342900"/>
            <a:r>
              <a:rPr lang="en-US" sz="2400"/>
              <a:t>Wang Chuanshan,</a:t>
            </a:r>
            <a:r>
              <a:rPr lang="en-US" sz="2400" baseline="30000"/>
              <a:t>c</a:t>
            </a:r>
            <a:r>
              <a:rPr lang="en-US" sz="2400"/>
              <a:t> Luo Wenyun</a:t>
            </a:r>
            <a:r>
              <a:rPr lang="en-US" sz="2400" baseline="30000"/>
              <a:t>c</a:t>
            </a:r>
            <a:r>
              <a:rPr lang="en-US" sz="2400"/>
              <a:t> </a:t>
            </a:r>
          </a:p>
          <a:p>
            <a:pPr marL="342900" indent="-342900"/>
            <a:r>
              <a:rPr lang="en-US" sz="2400"/>
              <a:t>and R. Ito</a:t>
            </a:r>
            <a:r>
              <a:rPr lang="en-US" sz="2400" baseline="30000"/>
              <a:t>d,#</a:t>
            </a:r>
          </a:p>
          <a:p>
            <a:pPr marL="342900" indent="-342900"/>
            <a:r>
              <a:rPr lang="en-US" sz="800"/>
              <a:t> </a:t>
            </a:r>
          </a:p>
          <a:p>
            <a:pPr marL="342900" indent="-342900"/>
            <a:r>
              <a:rPr lang="en-US" sz="2000" baseline="30000"/>
              <a:t>a</a:t>
            </a:r>
            <a:r>
              <a:rPr lang="en-US" sz="2000"/>
              <a:t>IAEA</a:t>
            </a:r>
          </a:p>
          <a:p>
            <a:pPr marL="342900" indent="-342900"/>
            <a:r>
              <a:rPr lang="en-US" sz="2000" baseline="30000"/>
              <a:t>b</a:t>
            </a:r>
            <a:r>
              <a:rPr lang="en-US" sz="2000"/>
              <a:t>Setsunan Univ.</a:t>
            </a:r>
          </a:p>
          <a:p>
            <a:pPr marL="342900" indent="-342900"/>
            <a:r>
              <a:rPr lang="en-US" sz="2000" baseline="30000"/>
              <a:t>c</a:t>
            </a:r>
            <a:r>
              <a:rPr lang="en-US" sz="2000"/>
              <a:t>SARI, Shanghai Univ.</a:t>
            </a:r>
          </a:p>
          <a:p>
            <a:pPr marL="342900" indent="-342900"/>
            <a:r>
              <a:rPr lang="en-US" sz="2000" baseline="30000"/>
              <a:t>d</a:t>
            </a:r>
            <a:r>
              <a:rPr lang="en-US" sz="2000"/>
              <a:t>RIAST, Osaka Pref. Univ. </a:t>
            </a:r>
          </a:p>
          <a:p>
            <a:pPr marL="342900" indent="-342900"/>
            <a:endParaRPr lang="en-US"/>
          </a:p>
          <a:p>
            <a:pPr marL="342900" indent="-342900"/>
            <a:r>
              <a:rPr lang="en-US" sz="2000"/>
              <a:t>Present Addresses; </a:t>
            </a:r>
            <a:r>
              <a:rPr lang="en-US" sz="2000" baseline="30000"/>
              <a:t>*</a:t>
            </a:r>
            <a:r>
              <a:rPr lang="en-US" sz="2000"/>
              <a:t>Non-Destructive Inspect. Co., Ltd., </a:t>
            </a:r>
            <a:r>
              <a:rPr lang="en-US" sz="2000" baseline="30000"/>
              <a:t>#</a:t>
            </a:r>
            <a:r>
              <a:rPr lang="en-US" sz="2000"/>
              <a:t>Retired</a:t>
            </a:r>
          </a:p>
        </p:txBody>
      </p:sp>
      <p:sp>
        <p:nvSpPr>
          <p:cNvPr id="4101" name="Rectangle 5"/>
          <p:cNvSpPr>
            <a:spLocks noChangeArrowheads="1"/>
          </p:cNvSpPr>
          <p:nvPr/>
        </p:nvSpPr>
        <p:spPr bwMode="auto">
          <a:xfrm>
            <a:off x="457200" y="5103813"/>
            <a:ext cx="5943600" cy="3960812"/>
          </a:xfrm>
          <a:prstGeom prst="rect">
            <a:avLst/>
          </a:prstGeom>
          <a:noFill/>
          <a:ln w="12700">
            <a:noFill/>
            <a:miter lim="800000"/>
            <a:headEnd/>
            <a:tailEnd/>
          </a:ln>
          <a:effectLst/>
        </p:spPr>
        <p:txBody>
          <a:bodyPr lIns="90487" tIns="44450" rIns="90487" bIns="44450">
            <a:prstTxWarp prst="textNoShape">
              <a:avLst/>
            </a:prstTxWarp>
          </a:bodyPr>
          <a:lstStyle/>
          <a:p>
            <a:pPr marL="342900" indent="-342900" algn="ctr">
              <a:spcBef>
                <a:spcPct val="20000"/>
              </a:spcBef>
            </a:pPr>
            <a:endParaRPr lang="en-US"/>
          </a:p>
          <a:p>
            <a:pPr marL="342900" indent="-342900" algn="ctr"/>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p:spPr>
        <p:txBody>
          <a:bodyPr/>
          <a:lstStyle/>
          <a:p>
            <a:r>
              <a:rPr lang="en-US"/>
              <a:t> </a:t>
            </a:r>
          </a:p>
        </p:txBody>
      </p:sp>
      <p:sp>
        <p:nvSpPr>
          <p:cNvPr id="22531" name="Rectangle 3"/>
          <p:cNvSpPr>
            <a:spLocks noGrp="1" noChangeArrowheads="1"/>
          </p:cNvSpPr>
          <p:nvPr>
            <p:ph type="body" idx="1"/>
          </p:nvPr>
        </p:nvSpPr>
        <p:spPr>
          <a:xfrm>
            <a:off x="381000" y="500063"/>
            <a:ext cx="6248400" cy="1481137"/>
          </a:xfrm>
          <a:noFill/>
          <a:ln/>
        </p:spPr>
        <p:txBody>
          <a:bodyPr/>
          <a:lstStyle/>
          <a:p>
            <a:r>
              <a:rPr lang="en-US"/>
              <a:t>Separate expressions for collision and radiative components </a:t>
            </a:r>
            <a:r>
              <a:rPr lang="en-US" sz="2800"/>
              <a:t>(1988, 1991; applicable to water only)</a:t>
            </a:r>
          </a:p>
        </p:txBody>
      </p:sp>
      <p:grpSp>
        <p:nvGrpSpPr>
          <p:cNvPr id="22536" name="Group 8"/>
          <p:cNvGrpSpPr>
            <a:grpSpLocks/>
          </p:cNvGrpSpPr>
          <p:nvPr/>
        </p:nvGrpSpPr>
        <p:grpSpPr bwMode="auto">
          <a:xfrm>
            <a:off x="1435100" y="2036763"/>
            <a:ext cx="3835400" cy="5834062"/>
            <a:chOff x="904" y="1283"/>
            <a:chExt cx="2416" cy="3677"/>
          </a:xfrm>
        </p:grpSpPr>
        <p:pic>
          <p:nvPicPr>
            <p:cNvPr id="22532" name="Picture 4"/>
            <p:cNvPicPr>
              <a:picLocks noChangeArrowheads="1"/>
            </p:cNvPicPr>
            <p:nvPr/>
          </p:nvPicPr>
          <p:blipFill>
            <a:blip r:embed="rId3"/>
            <a:srcRect/>
            <a:stretch>
              <a:fillRect/>
            </a:stretch>
          </p:blipFill>
          <p:spPr bwMode="auto">
            <a:xfrm>
              <a:off x="904" y="1696"/>
              <a:ext cx="2400" cy="1400"/>
            </a:xfrm>
            <a:prstGeom prst="rect">
              <a:avLst/>
            </a:prstGeom>
            <a:noFill/>
            <a:ln w="12700">
              <a:noFill/>
              <a:miter lim="800000"/>
              <a:headEnd/>
              <a:tailEnd/>
            </a:ln>
            <a:effectLst/>
          </p:spPr>
        </p:pic>
        <p:sp>
          <p:nvSpPr>
            <p:cNvPr id="22533" name="Rectangle 5"/>
            <p:cNvSpPr>
              <a:spLocks noChangeArrowheads="1"/>
            </p:cNvSpPr>
            <p:nvPr/>
          </p:nvSpPr>
          <p:spPr bwMode="auto">
            <a:xfrm>
              <a:off x="1043" y="1283"/>
              <a:ext cx="2237" cy="294"/>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t>Bremsstrahlung component</a:t>
              </a:r>
            </a:p>
          </p:txBody>
        </p:sp>
        <p:sp>
          <p:nvSpPr>
            <p:cNvPr id="22534" name="Rectangle 6"/>
            <p:cNvSpPr>
              <a:spLocks noChangeArrowheads="1"/>
            </p:cNvSpPr>
            <p:nvPr/>
          </p:nvSpPr>
          <p:spPr bwMode="auto">
            <a:xfrm>
              <a:off x="1235" y="3203"/>
              <a:ext cx="1943" cy="294"/>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t>Total energy deposition</a:t>
              </a:r>
            </a:p>
          </p:txBody>
        </p:sp>
        <p:pic>
          <p:nvPicPr>
            <p:cNvPr id="22535" name="Picture 7"/>
            <p:cNvPicPr>
              <a:picLocks noChangeArrowheads="1"/>
            </p:cNvPicPr>
            <p:nvPr/>
          </p:nvPicPr>
          <p:blipFill>
            <a:blip r:embed="rId4"/>
            <a:srcRect/>
            <a:stretch>
              <a:fillRect/>
            </a:stretch>
          </p:blipFill>
          <p:spPr bwMode="auto">
            <a:xfrm>
              <a:off x="984" y="3568"/>
              <a:ext cx="2336" cy="1392"/>
            </a:xfrm>
            <a:prstGeom prst="rect">
              <a:avLst/>
            </a:prstGeom>
            <a:noFill/>
            <a:ln w="12700">
              <a:noFill/>
              <a:miter lim="800000"/>
              <a:headEnd/>
              <a:tailEnd/>
            </a:ln>
            <a:effectLst/>
          </p:spPr>
        </p:pic>
      </p:grpSp>
      <p:grpSp>
        <p:nvGrpSpPr>
          <p:cNvPr id="22540" name="Group 12"/>
          <p:cNvGrpSpPr>
            <a:grpSpLocks/>
          </p:cNvGrpSpPr>
          <p:nvPr/>
        </p:nvGrpSpPr>
        <p:grpSpPr bwMode="auto">
          <a:xfrm>
            <a:off x="4521200" y="8112125"/>
            <a:ext cx="1984375" cy="1562100"/>
            <a:chOff x="2848" y="5112"/>
            <a:chExt cx="1250" cy="984"/>
          </a:xfrm>
        </p:grpSpPr>
        <p:pic>
          <p:nvPicPr>
            <p:cNvPr id="22537" name="Picture 9"/>
            <p:cNvPicPr>
              <a:picLocks noChangeArrowheads="1"/>
            </p:cNvPicPr>
            <p:nvPr/>
          </p:nvPicPr>
          <p:blipFill>
            <a:blip r:embed="rId5"/>
            <a:srcRect/>
            <a:stretch>
              <a:fillRect/>
            </a:stretch>
          </p:blipFill>
          <p:spPr bwMode="auto">
            <a:xfrm>
              <a:off x="2848" y="5112"/>
              <a:ext cx="1250" cy="984"/>
            </a:xfrm>
            <a:prstGeom prst="rect">
              <a:avLst/>
            </a:prstGeom>
            <a:noFill/>
            <a:ln w="12700">
              <a:noFill/>
              <a:miter lim="800000"/>
              <a:headEnd/>
              <a:tailEnd/>
            </a:ln>
            <a:effectLst/>
          </p:spPr>
        </p:pic>
        <p:sp>
          <p:nvSpPr>
            <p:cNvPr id="22538" name="Oval 10"/>
            <p:cNvSpPr>
              <a:spLocks noChangeArrowheads="1"/>
            </p:cNvSpPr>
            <p:nvPr/>
          </p:nvSpPr>
          <p:spPr bwMode="auto">
            <a:xfrm>
              <a:off x="3258" y="5240"/>
              <a:ext cx="622" cy="608"/>
            </a:xfrm>
            <a:prstGeom prst="ellipse">
              <a:avLst/>
            </a:prstGeom>
            <a:noFill/>
            <a:ln w="25400">
              <a:solidFill>
                <a:srgbClr val="FDC0E5"/>
              </a:solidFill>
              <a:round/>
              <a:headEnd/>
              <a:tailEnd/>
            </a:ln>
            <a:effectLst/>
          </p:spPr>
          <p:txBody>
            <a:bodyPr wrap="none" anchor="ctr">
              <a:prstTxWarp prst="textNoShape">
                <a:avLst/>
              </a:prstTxWarp>
            </a:bodyPr>
            <a:lstStyle/>
            <a:p>
              <a:endParaRPr lang="en-US"/>
            </a:p>
          </p:txBody>
        </p:sp>
        <p:sp>
          <p:nvSpPr>
            <p:cNvPr id="22539" name="Oval 11"/>
            <p:cNvSpPr>
              <a:spLocks noChangeArrowheads="1"/>
            </p:cNvSpPr>
            <p:nvPr/>
          </p:nvSpPr>
          <p:spPr bwMode="auto">
            <a:xfrm>
              <a:off x="3032" y="5192"/>
              <a:ext cx="272" cy="272"/>
            </a:xfrm>
            <a:prstGeom prst="ellipse">
              <a:avLst/>
            </a:prstGeom>
            <a:noFill/>
            <a:ln w="25400">
              <a:solidFill>
                <a:srgbClr val="FDC0E5"/>
              </a:solidFill>
              <a:round/>
              <a:headEnd/>
              <a:tailEnd/>
            </a:ln>
            <a:effectLst/>
          </p:spPr>
          <p:txBody>
            <a:bodyPr wrap="none" anchor="ctr">
              <a:prstTxWarp prst="textNoShape">
                <a:avLst/>
              </a:prstTxWarp>
            </a:bodyPr>
            <a:lstStyle/>
            <a:p>
              <a:endParaRPr lang="en-US"/>
            </a:p>
          </p:txBody>
        </p:sp>
      </p:grpSp>
      <p:grpSp>
        <p:nvGrpSpPr>
          <p:cNvPr id="22543" name="Group 15"/>
          <p:cNvGrpSpPr>
            <a:grpSpLocks/>
          </p:cNvGrpSpPr>
          <p:nvPr/>
        </p:nvGrpSpPr>
        <p:grpSpPr bwMode="auto">
          <a:xfrm>
            <a:off x="358775" y="8378825"/>
            <a:ext cx="3913188" cy="990600"/>
            <a:chOff x="226" y="5280"/>
            <a:chExt cx="2465" cy="624"/>
          </a:xfrm>
        </p:grpSpPr>
        <p:sp>
          <p:nvSpPr>
            <p:cNvPr id="22541" name="Rectangle 13"/>
            <p:cNvSpPr>
              <a:spLocks noChangeArrowheads="1"/>
            </p:cNvSpPr>
            <p:nvPr/>
          </p:nvSpPr>
          <p:spPr bwMode="auto">
            <a:xfrm>
              <a:off x="240" y="5280"/>
              <a:ext cx="2400" cy="624"/>
            </a:xfrm>
            <a:prstGeom prst="rect">
              <a:avLst/>
            </a:prstGeom>
            <a:solidFill>
              <a:srgbClr val="FDE3BA"/>
            </a:solidFill>
            <a:ln w="12700">
              <a:noFill/>
              <a:miter lim="800000"/>
              <a:headEnd/>
              <a:tailEnd/>
            </a:ln>
            <a:effectLst/>
          </p:spPr>
          <p:txBody>
            <a:bodyPr wrap="none" anchor="ctr">
              <a:prstTxWarp prst="textNoShape">
                <a:avLst/>
              </a:prstTxWarp>
            </a:bodyPr>
            <a:lstStyle/>
            <a:p>
              <a:endParaRPr lang="en-US"/>
            </a:p>
          </p:txBody>
        </p:sp>
        <p:sp>
          <p:nvSpPr>
            <p:cNvPr id="22542" name="Rectangle 14"/>
            <p:cNvSpPr>
              <a:spLocks noChangeArrowheads="1"/>
            </p:cNvSpPr>
            <p:nvPr/>
          </p:nvSpPr>
          <p:spPr bwMode="auto">
            <a:xfrm>
              <a:off x="226" y="5286"/>
              <a:ext cx="2465" cy="602"/>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2800"/>
                <a:t>“Assume the cow is made of two spheres ...”</a:t>
              </a: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838200" y="762000"/>
            <a:ext cx="5105400" cy="1295400"/>
          </a:xfrm>
          <a:prstGeom prst="rect">
            <a:avLst/>
          </a:prstGeom>
          <a:solidFill>
            <a:srgbClr val="FCFEB9"/>
          </a:solidFill>
          <a:ln w="12700">
            <a:noFill/>
            <a:miter lim="800000"/>
            <a:headEnd/>
            <a:tailEnd/>
          </a:ln>
          <a:effectLst/>
        </p:spPr>
        <p:txBody>
          <a:bodyPr wrap="none" anchor="ctr">
            <a:prstTxWarp prst="textNoShape">
              <a:avLst/>
            </a:prstTxWarp>
          </a:bodyPr>
          <a:lstStyle/>
          <a:p>
            <a:endParaRPr lang="en-US"/>
          </a:p>
        </p:txBody>
      </p:sp>
      <p:sp>
        <p:nvSpPr>
          <p:cNvPr id="24579" name="Rectangle 3"/>
          <p:cNvSpPr>
            <a:spLocks noGrp="1" noChangeArrowheads="1"/>
          </p:cNvSpPr>
          <p:nvPr>
            <p:ph type="title"/>
          </p:nvPr>
        </p:nvSpPr>
        <p:spPr>
          <a:xfrm>
            <a:off x="514350" y="804863"/>
            <a:ext cx="5829300" cy="1252537"/>
          </a:xfrm>
          <a:noFill/>
          <a:ln/>
        </p:spPr>
        <p:txBody>
          <a:bodyPr/>
          <a:lstStyle/>
          <a:p>
            <a:r>
              <a:rPr lang="en-US" sz="4000"/>
              <a:t>Fits to ITS Monte Carlo Results (1994–1998)</a:t>
            </a:r>
          </a:p>
        </p:txBody>
      </p:sp>
      <p:sp>
        <p:nvSpPr>
          <p:cNvPr id="24580" name="Rectangle 4"/>
          <p:cNvSpPr>
            <a:spLocks noGrp="1" noChangeArrowheads="1"/>
          </p:cNvSpPr>
          <p:nvPr>
            <p:ph type="body" idx="1"/>
          </p:nvPr>
        </p:nvSpPr>
        <p:spPr>
          <a:xfrm>
            <a:off x="590550" y="2328863"/>
            <a:ext cx="5829300" cy="1098550"/>
          </a:xfrm>
          <a:noFill/>
          <a:ln/>
        </p:spPr>
        <p:txBody>
          <a:bodyPr/>
          <a:lstStyle/>
          <a:p>
            <a:r>
              <a:rPr lang="en-US"/>
              <a:t>General expression for the radiative component </a:t>
            </a:r>
            <a:r>
              <a:rPr lang="en-US" sz="2800"/>
              <a:t>(1994)</a:t>
            </a:r>
          </a:p>
        </p:txBody>
      </p:sp>
      <p:graphicFrame>
        <p:nvGraphicFramePr>
          <p:cNvPr id="24581" name="Object 5"/>
          <p:cNvGraphicFramePr>
            <a:graphicFrameLocks/>
          </p:cNvGraphicFramePr>
          <p:nvPr/>
        </p:nvGraphicFramePr>
        <p:xfrm>
          <a:off x="787400" y="3562350"/>
          <a:ext cx="5151438" cy="2127250"/>
        </p:xfrm>
        <a:graphic>
          <a:graphicData uri="http://schemas.openxmlformats.org/presentationml/2006/ole">
            <p:oleObj spid="_x0000_s40960" name="MathType Equation" r:id="rId4" imgW="6210300" imgH="2565400" progId="Equation">
              <p:embed/>
            </p:oleObj>
          </a:graphicData>
        </a:graphic>
      </p:graphicFrame>
      <p:pic>
        <p:nvPicPr>
          <p:cNvPr id="24582" name="Picture 6"/>
          <p:cNvPicPr>
            <a:picLocks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812800" y="5776913"/>
            <a:ext cx="5207000" cy="3668712"/>
          </a:xfrm>
          <a:prstGeom prst="rect">
            <a:avLst/>
          </a:prstGeom>
          <a:noFill/>
          <a:ln w="12700">
            <a:noFill/>
            <a:miter lim="800000"/>
            <a:headEnd/>
            <a:tailEnd/>
          </a:ln>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p:cNvPicPr>
            <a:picLocks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406400" y="5395913"/>
            <a:ext cx="6019800" cy="4278312"/>
          </a:xfrm>
          <a:prstGeom prst="rect">
            <a:avLst/>
          </a:prstGeom>
          <a:noFill/>
          <a:ln w="12700">
            <a:noFill/>
            <a:miter lim="800000"/>
            <a:headEnd/>
            <a:tailEnd/>
          </a:ln>
          <a:effectLst/>
        </p:spPr>
      </p:pic>
      <p:sp>
        <p:nvSpPr>
          <p:cNvPr id="26627" name="Rectangle 3"/>
          <p:cNvSpPr>
            <a:spLocks noGrp="1" noChangeArrowheads="1"/>
          </p:cNvSpPr>
          <p:nvPr>
            <p:ph type="body" idx="1"/>
          </p:nvPr>
        </p:nvSpPr>
        <p:spPr>
          <a:xfrm>
            <a:off x="742950" y="685800"/>
            <a:ext cx="5353050" cy="4113213"/>
          </a:xfrm>
          <a:noFill/>
          <a:ln/>
        </p:spPr>
        <p:txBody>
          <a:bodyPr/>
          <a:lstStyle/>
          <a:p>
            <a:r>
              <a:rPr lang="en-US"/>
              <a:t>New expressions for physical parameters</a:t>
            </a:r>
          </a:p>
          <a:p>
            <a:pPr lvl="1"/>
            <a:r>
              <a:rPr lang="en-US"/>
              <a:t>Extrapolated range together with CSDA range</a:t>
            </a:r>
          </a:p>
          <a:p>
            <a:pPr lvl="1"/>
            <a:r>
              <a:rPr lang="en-US"/>
              <a:t>Fractional energy of backscattered electrons</a:t>
            </a:r>
          </a:p>
          <a:p>
            <a:pPr lvl="1"/>
            <a:r>
              <a:rPr lang="en-US"/>
              <a:t>Photon yield by electrons</a:t>
            </a:r>
          </a:p>
          <a:p>
            <a:endParaRPr lang="en-US" sz="2800"/>
          </a:p>
        </p:txBody>
      </p:sp>
      <p:graphicFrame>
        <p:nvGraphicFramePr>
          <p:cNvPr id="26628" name="Object 4"/>
          <p:cNvGraphicFramePr>
            <a:graphicFrameLocks/>
          </p:cNvGraphicFramePr>
          <p:nvPr/>
        </p:nvGraphicFramePr>
        <p:xfrm>
          <a:off x="1577975" y="4208463"/>
          <a:ext cx="1847850" cy="406400"/>
        </p:xfrm>
        <a:graphic>
          <a:graphicData uri="http://schemas.openxmlformats.org/presentationml/2006/ole">
            <p:oleObj spid="_x0000_s26628" name="MathType Equation" r:id="rId6" imgW="1866900" imgH="419100" progId="Equation">
              <p:embed/>
            </p:oleObj>
          </a:graphicData>
        </a:graphic>
      </p:graphicFrame>
      <p:sp>
        <p:nvSpPr>
          <p:cNvPr id="26629" name="Rectangle 5"/>
          <p:cNvSpPr>
            <a:spLocks noGrp="1" noChangeArrowheads="1"/>
          </p:cNvSpPr>
          <p:nvPr>
            <p:ph type="title"/>
          </p:nvPr>
        </p:nvSpPr>
        <p:spPr>
          <a:noFill/>
          <a:ln/>
        </p:spPr>
        <p:txBody>
          <a:bodyPr/>
          <a:lstStyle/>
          <a:p>
            <a:r>
              <a:rPr lang="en-US"/>
              <a:t> </a:t>
            </a:r>
          </a:p>
        </p:txBody>
      </p:sp>
      <p:sp>
        <p:nvSpPr>
          <p:cNvPr id="26630" name="Rectangle 6"/>
          <p:cNvSpPr>
            <a:spLocks noChangeArrowheads="1"/>
          </p:cNvSpPr>
          <p:nvPr/>
        </p:nvSpPr>
        <p:spPr bwMode="auto">
          <a:xfrm>
            <a:off x="969963" y="4854575"/>
            <a:ext cx="5245100" cy="83185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a:t>Comparison of old and new formulas for </a:t>
            </a:r>
          </a:p>
          <a:p>
            <a:pPr algn="ctr"/>
            <a:r>
              <a:rPr lang="en-US"/>
              <a:t>the extrapolated range of electrons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11200" y="2525713"/>
            <a:ext cx="5422900" cy="7110412"/>
          </a:xfrm>
          <a:prstGeom prst="rect">
            <a:avLst/>
          </a:prstGeom>
          <a:noFill/>
          <a:ln w="12700">
            <a:noFill/>
            <a:miter lim="800000"/>
            <a:headEnd/>
            <a:tailEnd/>
          </a:ln>
          <a:effectLst/>
        </p:spPr>
      </p:pic>
      <p:sp>
        <p:nvSpPr>
          <p:cNvPr id="28675" name="Rectangle 3"/>
          <p:cNvSpPr>
            <a:spLocks noGrp="1" noChangeArrowheads="1"/>
          </p:cNvSpPr>
          <p:nvPr>
            <p:ph type="title"/>
          </p:nvPr>
        </p:nvSpPr>
        <p:spPr>
          <a:xfrm>
            <a:off x="514350" y="381000"/>
            <a:ext cx="5829300" cy="609600"/>
          </a:xfrm>
          <a:noFill/>
          <a:ln/>
        </p:spPr>
        <p:txBody>
          <a:bodyPr/>
          <a:lstStyle/>
          <a:p>
            <a:r>
              <a:rPr lang="en-US"/>
              <a:t> </a:t>
            </a:r>
          </a:p>
        </p:txBody>
      </p:sp>
      <p:sp>
        <p:nvSpPr>
          <p:cNvPr id="28676" name="Rectangle 4"/>
          <p:cNvSpPr>
            <a:spLocks noGrp="1" noChangeArrowheads="1"/>
          </p:cNvSpPr>
          <p:nvPr>
            <p:ph type="body" idx="1"/>
          </p:nvPr>
        </p:nvSpPr>
        <p:spPr>
          <a:xfrm>
            <a:off x="514350" y="838200"/>
            <a:ext cx="5829300" cy="1979613"/>
          </a:xfrm>
          <a:noFill/>
          <a:ln/>
        </p:spPr>
        <p:txBody>
          <a:bodyPr/>
          <a:lstStyle/>
          <a:p>
            <a:r>
              <a:rPr lang="en-US"/>
              <a:t>Fractional energy of backscattered electrons;</a:t>
            </a:r>
            <a:br>
              <a:rPr lang="en-US"/>
            </a:br>
            <a:r>
              <a:rPr lang="en-US"/>
              <a:t>Photon yield by electrons</a:t>
            </a:r>
            <a:br>
              <a:rPr lang="en-US"/>
            </a:br>
            <a:r>
              <a:rPr lang="en-US" sz="2800"/>
              <a:t> (1998)</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38200" y="2741613"/>
            <a:ext cx="5638800" cy="1600200"/>
          </a:xfrm>
          <a:prstGeom prst="rect">
            <a:avLst/>
          </a:prstGeom>
          <a:solidFill>
            <a:srgbClr val="FFD2E6"/>
          </a:solidFill>
          <a:ln w="12700">
            <a:noFill/>
            <a:miter lim="800000"/>
            <a:headEnd/>
            <a:tailEnd/>
          </a:ln>
          <a:effectLst/>
        </p:spPr>
        <p:txBody>
          <a:bodyPr wrap="none" anchor="ctr">
            <a:prstTxWarp prst="textNoShape">
              <a:avLst/>
            </a:prstTxWarp>
          </a:bodyPr>
          <a:lstStyle/>
          <a:p>
            <a:endParaRPr lang="en-US"/>
          </a:p>
        </p:txBody>
      </p:sp>
      <p:sp>
        <p:nvSpPr>
          <p:cNvPr id="30723" name="Rectangle 3"/>
          <p:cNvSpPr>
            <a:spLocks noGrp="1" noChangeArrowheads="1"/>
          </p:cNvSpPr>
          <p:nvPr>
            <p:ph type="body" idx="1"/>
          </p:nvPr>
        </p:nvSpPr>
        <p:spPr>
          <a:xfrm>
            <a:off x="514350" y="1033463"/>
            <a:ext cx="5829300" cy="7573962"/>
          </a:xfrm>
          <a:noFill/>
          <a:ln/>
        </p:spPr>
        <p:txBody>
          <a:bodyPr/>
          <a:lstStyle/>
          <a:p>
            <a:r>
              <a:rPr lang="en-US" dirty="0"/>
              <a:t>Number transmission coefficient</a:t>
            </a:r>
            <a:r>
              <a:rPr lang="en-US" dirty="0" smtClean="0"/>
              <a:t> </a:t>
            </a:r>
            <a:r>
              <a:rPr lang="en-US" i="1" dirty="0" err="1" smtClean="0">
                <a:latin typeface="Symbol" pitchFamily="-110" charset="2"/>
              </a:rPr>
              <a:t>η</a:t>
            </a:r>
            <a:r>
              <a:rPr lang="en-US" baseline="-25000" dirty="0" err="1" smtClean="0"/>
              <a:t>TN</a:t>
            </a:r>
            <a:r>
              <a:rPr lang="en-US" dirty="0" err="1"/>
              <a:t>(</a:t>
            </a:r>
            <a:r>
              <a:rPr lang="en-US" i="1" dirty="0" err="1"/>
              <a:t>z</a:t>
            </a:r>
            <a:r>
              <a:rPr lang="en-US" dirty="0"/>
              <a:t>) and </a:t>
            </a:r>
            <a:br>
              <a:rPr lang="en-US" dirty="0"/>
            </a:br>
            <a:r>
              <a:rPr lang="en-US" dirty="0"/>
              <a:t>residual energy </a:t>
            </a:r>
            <a:r>
              <a:rPr lang="en-US" i="1" dirty="0" err="1"/>
              <a:t>T</a:t>
            </a:r>
            <a:r>
              <a:rPr lang="en-US" dirty="0" err="1"/>
              <a:t>(</a:t>
            </a:r>
            <a:r>
              <a:rPr lang="en-US" i="1" dirty="0" err="1"/>
              <a:t>z</a:t>
            </a:r>
            <a:r>
              <a:rPr lang="en-US" dirty="0"/>
              <a:t>)</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p>
            <a:pPr lvl="1"/>
            <a:r>
              <a:rPr lang="en-US" dirty="0"/>
              <a:t>The term </a:t>
            </a:r>
            <a:r>
              <a:rPr lang="en-US" i="1" dirty="0"/>
              <a:t>a</a:t>
            </a:r>
            <a:r>
              <a:rPr lang="en-US" baseline="-25000" dirty="0"/>
              <a:t>2</a:t>
            </a:r>
            <a:r>
              <a:rPr lang="en-US" i="1" dirty="0"/>
              <a:t>s</a:t>
            </a:r>
            <a:r>
              <a:rPr lang="en-US" baseline="30000" dirty="0"/>
              <a:t>2</a:t>
            </a:r>
            <a:r>
              <a:rPr lang="en-US" dirty="0"/>
              <a:t> in </a:t>
            </a:r>
            <a:r>
              <a:rPr lang="en-US" i="1" dirty="0" err="1"/>
              <a:t>T</a:t>
            </a:r>
            <a:r>
              <a:rPr lang="en-US" dirty="0" err="1"/>
              <a:t>(</a:t>
            </a:r>
            <a:r>
              <a:rPr lang="en-US" i="1" dirty="0" err="1"/>
              <a:t>z</a:t>
            </a:r>
            <a:r>
              <a:rPr lang="en-US" dirty="0"/>
              <a:t>): new </a:t>
            </a:r>
          </a:p>
          <a:p>
            <a:pPr lvl="1"/>
            <a:r>
              <a:rPr lang="en-US" dirty="0"/>
              <a:t>Expressions for </a:t>
            </a:r>
            <a:r>
              <a:rPr lang="en-US" i="1" dirty="0" err="1"/>
              <a:t>a</a:t>
            </a:r>
            <a:r>
              <a:rPr lang="en-US" i="1" baseline="-25000" dirty="0" err="1"/>
              <a:t>i</a:t>
            </a:r>
            <a:r>
              <a:rPr lang="en-US" dirty="0"/>
              <a:t> (</a:t>
            </a:r>
            <a:r>
              <a:rPr lang="en-US" i="1" dirty="0" err="1"/>
              <a:t>i</a:t>
            </a:r>
            <a:r>
              <a:rPr lang="en-US" dirty="0"/>
              <a:t>=1, 2, ...5) as a function of incident energy and absorber atomic number: revised</a:t>
            </a:r>
          </a:p>
        </p:txBody>
      </p:sp>
      <p:graphicFrame>
        <p:nvGraphicFramePr>
          <p:cNvPr id="30724" name="Object 4"/>
          <p:cNvGraphicFramePr>
            <a:graphicFrameLocks/>
          </p:cNvGraphicFramePr>
          <p:nvPr/>
        </p:nvGraphicFramePr>
        <p:xfrm>
          <a:off x="950913" y="2855913"/>
          <a:ext cx="5324475" cy="3316287"/>
        </p:xfrm>
        <a:graphic>
          <a:graphicData uri="http://schemas.openxmlformats.org/presentationml/2006/ole">
            <p:oleObj spid="_x0000_s30724" name="MathType Equation" r:id="rId4" imgW="5422900" imgH="3378200" progId="Equation">
              <p:embed/>
            </p:oleObj>
          </a:graphicData>
        </a:graphic>
      </p:graphicFrame>
      <p:sp>
        <p:nvSpPr>
          <p:cNvPr id="30725" name="Rectangle 5"/>
          <p:cNvSpPr>
            <a:spLocks noGrp="1" noChangeArrowheads="1"/>
          </p:cNvSpPr>
          <p:nvPr>
            <p:ph type="title"/>
          </p:nvPr>
        </p:nvSpPr>
        <p:spPr>
          <a:xfrm>
            <a:off x="514350" y="2632075"/>
            <a:ext cx="5829300" cy="1651000"/>
          </a:xfrm>
          <a:noFill/>
          <a:ln/>
        </p:spPr>
        <p:txBody>
          <a:bodyPr/>
          <a:lstStyle/>
          <a:p>
            <a:r>
              <a:rPr lang="en-US"/>
              <a:t>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14350" y="347663"/>
            <a:ext cx="5829300" cy="490537"/>
          </a:xfrm>
          <a:noFill/>
          <a:ln/>
        </p:spPr>
        <p:txBody>
          <a:bodyPr/>
          <a:lstStyle/>
          <a:p>
            <a:r>
              <a:rPr lang="en-US"/>
              <a:t> </a:t>
            </a:r>
          </a:p>
        </p:txBody>
      </p:sp>
      <p:sp>
        <p:nvSpPr>
          <p:cNvPr id="32771" name="Rectangle 3"/>
          <p:cNvSpPr>
            <a:spLocks noGrp="1" noChangeArrowheads="1"/>
          </p:cNvSpPr>
          <p:nvPr>
            <p:ph type="body" idx="1"/>
          </p:nvPr>
        </p:nvSpPr>
        <p:spPr>
          <a:xfrm>
            <a:off x="857250" y="1719263"/>
            <a:ext cx="5829300" cy="5745162"/>
          </a:xfrm>
          <a:noFill/>
          <a:ln/>
        </p:spPr>
        <p:txBody>
          <a:bodyPr/>
          <a:lstStyle/>
          <a:p>
            <a:r>
              <a:rPr lang="en-US"/>
              <a:t>Use of tables and their interpolation:</a:t>
            </a:r>
          </a:p>
          <a:p>
            <a:pPr lvl="1"/>
            <a:r>
              <a:rPr lang="en-US"/>
              <a:t>For crucial parameters:</a:t>
            </a:r>
          </a:p>
          <a:p>
            <a:pPr lvl="2"/>
            <a:r>
              <a:rPr lang="en-US" sz="2800"/>
              <a:t>CSDA range</a:t>
            </a:r>
          </a:p>
          <a:p>
            <a:pPr lvl="2"/>
            <a:r>
              <a:rPr lang="en-US" sz="2800"/>
              <a:t>Extrapolated range</a:t>
            </a:r>
          </a:p>
          <a:p>
            <a:pPr lvl="2"/>
            <a:r>
              <a:rPr lang="en-US" sz="2800"/>
              <a:t>Energy-backscattering coefficient</a:t>
            </a:r>
            <a:endParaRPr lang="en-US"/>
          </a:p>
          <a:p>
            <a:pPr lvl="1"/>
            <a:r>
              <a:rPr lang="en-US"/>
              <a:t> For absorbers:</a:t>
            </a:r>
          </a:p>
          <a:p>
            <a:pPr lvl="2"/>
            <a:r>
              <a:rPr lang="en-US" sz="2800"/>
              <a:t>Be, C, Al, Cu, Ag, Au, U</a:t>
            </a:r>
          </a:p>
          <a:p>
            <a:pPr lvl="2"/>
            <a:r>
              <a:rPr lang="en-US" sz="2800"/>
              <a:t>A150, air, C552, PMMA, water, WT1</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4821" name="Group 5"/>
          <p:cNvGrpSpPr>
            <a:grpSpLocks/>
          </p:cNvGrpSpPr>
          <p:nvPr/>
        </p:nvGrpSpPr>
        <p:grpSpPr bwMode="auto">
          <a:xfrm>
            <a:off x="1371600" y="3492500"/>
            <a:ext cx="5181600" cy="3208338"/>
            <a:chOff x="864" y="2201"/>
            <a:chExt cx="3264" cy="2021"/>
          </a:xfrm>
        </p:grpSpPr>
        <p:sp>
          <p:nvSpPr>
            <p:cNvPr id="34818" name="Rectangle 2"/>
            <p:cNvSpPr>
              <a:spLocks noChangeArrowheads="1"/>
            </p:cNvSpPr>
            <p:nvPr/>
          </p:nvSpPr>
          <p:spPr bwMode="auto">
            <a:xfrm>
              <a:off x="1584" y="3888"/>
              <a:ext cx="240" cy="192"/>
            </a:xfrm>
            <a:prstGeom prst="rect">
              <a:avLst/>
            </a:prstGeom>
            <a:solidFill>
              <a:srgbClr val="FFD2E6"/>
            </a:solidFill>
            <a:ln w="12700">
              <a:noFill/>
              <a:miter lim="800000"/>
              <a:headEnd/>
              <a:tailEnd/>
            </a:ln>
            <a:effectLst/>
          </p:spPr>
          <p:txBody>
            <a:bodyPr wrap="none" anchor="ctr">
              <a:prstTxWarp prst="textNoShape">
                <a:avLst/>
              </a:prstTxWarp>
            </a:bodyPr>
            <a:lstStyle/>
            <a:p>
              <a:endParaRPr lang="en-US"/>
            </a:p>
          </p:txBody>
        </p:sp>
        <p:sp>
          <p:nvSpPr>
            <p:cNvPr id="34819" name="Rectangle 3"/>
            <p:cNvSpPr>
              <a:spLocks noChangeArrowheads="1"/>
            </p:cNvSpPr>
            <p:nvPr/>
          </p:nvSpPr>
          <p:spPr bwMode="auto">
            <a:xfrm>
              <a:off x="2832" y="3888"/>
              <a:ext cx="288" cy="192"/>
            </a:xfrm>
            <a:prstGeom prst="rect">
              <a:avLst/>
            </a:prstGeom>
            <a:solidFill>
              <a:srgbClr val="FFD2E6"/>
            </a:solidFill>
            <a:ln w="12700">
              <a:noFill/>
              <a:miter lim="800000"/>
              <a:headEnd/>
              <a:tailEnd/>
            </a:ln>
            <a:effectLst/>
          </p:spPr>
          <p:txBody>
            <a:bodyPr wrap="none" anchor="ctr">
              <a:prstTxWarp prst="textNoShape">
                <a:avLst/>
              </a:prstTxWarp>
            </a:bodyPr>
            <a:lstStyle/>
            <a:p>
              <a:endParaRPr lang="en-US"/>
            </a:p>
          </p:txBody>
        </p:sp>
        <p:graphicFrame>
          <p:nvGraphicFramePr>
            <p:cNvPr id="34820" name="Object 4"/>
            <p:cNvGraphicFramePr>
              <a:graphicFrameLocks/>
            </p:cNvGraphicFramePr>
            <p:nvPr/>
          </p:nvGraphicFramePr>
          <p:xfrm>
            <a:off x="864" y="2201"/>
            <a:ext cx="3264" cy="2021"/>
          </p:xfrm>
          <a:graphic>
            <a:graphicData uri="http://schemas.openxmlformats.org/presentationml/2006/ole">
              <p:oleObj spid="_x0000_s34820" name="Document" r:id="rId4" imgW="4114800" imgH="2552700" progId="Word.Document.6">
                <p:embed/>
              </p:oleObj>
            </a:graphicData>
          </a:graphic>
        </p:graphicFrame>
      </p:grpSp>
      <p:sp>
        <p:nvSpPr>
          <p:cNvPr id="34822" name="Rectangle 6"/>
          <p:cNvSpPr>
            <a:spLocks noGrp="1" noChangeArrowheads="1"/>
          </p:cNvSpPr>
          <p:nvPr>
            <p:ph type="title"/>
          </p:nvPr>
        </p:nvSpPr>
        <p:spPr>
          <a:xfrm>
            <a:off x="514350" y="423863"/>
            <a:ext cx="5829300" cy="414337"/>
          </a:xfrm>
          <a:noFill/>
          <a:ln/>
        </p:spPr>
        <p:txBody>
          <a:bodyPr/>
          <a:lstStyle/>
          <a:p>
            <a:r>
              <a:rPr lang="en-US"/>
              <a:t> </a:t>
            </a:r>
          </a:p>
        </p:txBody>
      </p:sp>
      <p:sp>
        <p:nvSpPr>
          <p:cNvPr id="34823" name="Rectangle 7"/>
          <p:cNvSpPr>
            <a:spLocks noGrp="1" noChangeArrowheads="1"/>
          </p:cNvSpPr>
          <p:nvPr>
            <p:ph type="body" idx="1"/>
          </p:nvPr>
        </p:nvSpPr>
        <p:spPr>
          <a:xfrm>
            <a:off x="438150" y="652463"/>
            <a:ext cx="5829300" cy="1100137"/>
          </a:xfrm>
          <a:noFill/>
          <a:ln/>
        </p:spPr>
        <p:txBody>
          <a:bodyPr/>
          <a:lstStyle/>
          <a:p>
            <a:r>
              <a:rPr lang="en-US"/>
              <a:t>Precision attained of EDEPOS against ITS data:</a:t>
            </a:r>
          </a:p>
        </p:txBody>
      </p:sp>
      <p:sp>
        <p:nvSpPr>
          <p:cNvPr id="34824" name="Rectangle 8"/>
          <p:cNvSpPr>
            <a:spLocks noChangeArrowheads="1"/>
          </p:cNvSpPr>
          <p:nvPr/>
        </p:nvSpPr>
        <p:spPr bwMode="auto">
          <a:xfrm>
            <a:off x="741363" y="1960563"/>
            <a:ext cx="5351462" cy="121126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dirty="0"/>
              <a:t>Comparison of the weighted relative </a:t>
            </a:r>
            <a:r>
              <a:rPr lang="en-US" dirty="0" err="1"/>
              <a:t>rms</a:t>
            </a:r>
            <a:r>
              <a:rPr lang="en-US" dirty="0"/>
              <a:t> </a:t>
            </a:r>
          </a:p>
          <a:p>
            <a:r>
              <a:rPr lang="en-US" dirty="0"/>
              <a:t>deviations</a:t>
            </a:r>
            <a:r>
              <a:rPr lang="en-US" dirty="0" smtClean="0"/>
              <a:t> </a:t>
            </a:r>
            <a:r>
              <a:rPr lang="en-US" i="1" dirty="0" err="1" smtClean="0">
                <a:latin typeface="Symbol" pitchFamily="-110" charset="2"/>
              </a:rPr>
              <a:t>δ</a:t>
            </a:r>
            <a:r>
              <a:rPr lang="en-US" dirty="0" smtClean="0"/>
              <a:t> </a:t>
            </a:r>
            <a:r>
              <a:rPr lang="en-US" dirty="0"/>
              <a:t>averaged over energies from </a:t>
            </a:r>
          </a:p>
          <a:p>
            <a:r>
              <a:rPr lang="en-US" dirty="0"/>
              <a:t>0.1 to 20 </a:t>
            </a:r>
            <a:r>
              <a:rPr lang="en-US" dirty="0" err="1"/>
              <a:t>MeV</a:t>
            </a:r>
            <a:endParaRPr lang="en-US" dirty="0"/>
          </a:p>
        </p:txBody>
      </p:sp>
      <p:graphicFrame>
        <p:nvGraphicFramePr>
          <p:cNvPr id="34825" name="Object 9"/>
          <p:cNvGraphicFramePr>
            <a:graphicFrameLocks/>
          </p:cNvGraphicFramePr>
          <p:nvPr/>
        </p:nvGraphicFramePr>
        <p:xfrm>
          <a:off x="1439863" y="6946900"/>
          <a:ext cx="4041775" cy="1885950"/>
        </p:xfrm>
        <a:graphic>
          <a:graphicData uri="http://schemas.openxmlformats.org/presentationml/2006/ole">
            <p:oleObj spid="_x0000_s34825" name="MathType Equation" r:id="rId5" imgW="5359400" imgH="2501900" progId="Equation">
              <p:embed/>
            </p:oleObj>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a:lstStyle/>
          <a:p>
            <a:r>
              <a:rPr lang="en-US"/>
              <a:t> </a:t>
            </a:r>
          </a:p>
        </p:txBody>
      </p:sp>
      <p:sp>
        <p:nvSpPr>
          <p:cNvPr id="36867" name="Rectangle 3"/>
          <p:cNvSpPr>
            <a:spLocks noChangeArrowheads="1"/>
          </p:cNvSpPr>
          <p:nvPr/>
        </p:nvSpPr>
        <p:spPr bwMode="auto">
          <a:xfrm>
            <a:off x="1600200" y="3960813"/>
            <a:ext cx="2590800" cy="1905000"/>
          </a:xfrm>
          <a:prstGeom prst="rect">
            <a:avLst/>
          </a:prstGeom>
          <a:solidFill>
            <a:srgbClr val="FFD2E6"/>
          </a:solidFill>
          <a:ln w="12700">
            <a:noFill/>
            <a:miter lim="800000"/>
            <a:headEnd/>
            <a:tailEnd/>
          </a:ln>
          <a:effectLst/>
        </p:spPr>
        <p:txBody>
          <a:bodyPr wrap="none" anchor="ctr">
            <a:prstTxWarp prst="textNoShape">
              <a:avLst/>
            </a:prstTxWarp>
          </a:bodyPr>
          <a:lstStyle/>
          <a:p>
            <a:endParaRPr lang="en-US"/>
          </a:p>
        </p:txBody>
      </p:sp>
      <p:sp>
        <p:nvSpPr>
          <p:cNvPr id="36868" name="Rectangle 4"/>
          <p:cNvSpPr>
            <a:spLocks noGrp="1" noChangeArrowheads="1"/>
          </p:cNvSpPr>
          <p:nvPr>
            <p:ph type="body" idx="1"/>
          </p:nvPr>
        </p:nvSpPr>
        <p:spPr>
          <a:xfrm>
            <a:off x="514350" y="1447800"/>
            <a:ext cx="5829300" cy="6821488"/>
          </a:xfrm>
          <a:noFill/>
          <a:ln/>
        </p:spPr>
        <p:txBody>
          <a:bodyPr/>
          <a:lstStyle/>
          <a:p>
            <a:r>
              <a:rPr lang="en-US"/>
              <a:t>Application for compounds and mixtures</a:t>
            </a:r>
          </a:p>
          <a:p>
            <a:pPr lvl="1"/>
            <a:r>
              <a:rPr lang="en-US"/>
              <a:t>Mean atomic number and atomic weight for compounds and mixtures:</a:t>
            </a:r>
          </a:p>
        </p:txBody>
      </p:sp>
      <p:graphicFrame>
        <p:nvGraphicFramePr>
          <p:cNvPr id="36869" name="Object 5"/>
          <p:cNvGraphicFramePr>
            <a:graphicFrameLocks/>
          </p:cNvGraphicFramePr>
          <p:nvPr/>
        </p:nvGraphicFramePr>
        <p:xfrm>
          <a:off x="1774825" y="4054475"/>
          <a:ext cx="3309938" cy="4100513"/>
        </p:xfrm>
        <a:graphic>
          <a:graphicData uri="http://schemas.openxmlformats.org/presentationml/2006/ole">
            <p:oleObj spid="_x0000_s59394" name="MathType Equation" r:id="rId4" imgW="3886200" imgH="4813300" progId="Equation">
              <p:embed/>
            </p:oleObj>
          </a:graphicData>
        </a:graphic>
      </p:graphicFrame>
      <p:sp>
        <p:nvSpPr>
          <p:cNvPr id="36870" name="Rectangle 6"/>
          <p:cNvSpPr>
            <a:spLocks noChangeArrowheads="1"/>
          </p:cNvSpPr>
          <p:nvPr/>
        </p:nvSpPr>
        <p:spPr bwMode="auto">
          <a:xfrm>
            <a:off x="669925" y="1660525"/>
            <a:ext cx="5541963" cy="820738"/>
          </a:xfrm>
          <a:prstGeom prst="rect">
            <a:avLst/>
          </a:prstGeom>
          <a:noFill/>
          <a:ln w="12700">
            <a:noFill/>
            <a:miter lim="800000"/>
            <a:headEnd/>
            <a:tailEnd/>
          </a:ln>
          <a:effectLst/>
        </p:spPr>
        <p:txBody>
          <a:bodyPr wrap="none" anchor="ctr">
            <a:prstTxWarp prst="textNoShape">
              <a:avLst/>
            </a:prstTxWarp>
          </a:bodyPr>
          <a:lstStyle/>
          <a:p>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419600" y="5027613"/>
            <a:ext cx="381000" cy="228600"/>
          </a:xfrm>
          <a:prstGeom prst="rect">
            <a:avLst/>
          </a:prstGeom>
          <a:solidFill>
            <a:srgbClr val="FFD2E6"/>
          </a:solidFill>
          <a:ln w="12700">
            <a:noFill/>
            <a:miter lim="800000"/>
            <a:headEnd/>
            <a:tailEnd/>
          </a:ln>
          <a:effectLst/>
        </p:spPr>
        <p:txBody>
          <a:bodyPr wrap="none" anchor="ctr">
            <a:prstTxWarp prst="textNoShape">
              <a:avLst/>
            </a:prstTxWarp>
          </a:bodyPr>
          <a:lstStyle/>
          <a:p>
            <a:endParaRPr lang="en-US"/>
          </a:p>
        </p:txBody>
      </p:sp>
      <p:sp>
        <p:nvSpPr>
          <p:cNvPr id="38915" name="Rectangle 3"/>
          <p:cNvSpPr>
            <a:spLocks noGrp="1" noChangeArrowheads="1"/>
          </p:cNvSpPr>
          <p:nvPr>
            <p:ph type="title"/>
          </p:nvPr>
        </p:nvSpPr>
        <p:spPr>
          <a:xfrm>
            <a:off x="514350" y="423863"/>
            <a:ext cx="5829300" cy="414337"/>
          </a:xfrm>
          <a:noFill/>
          <a:ln/>
        </p:spPr>
        <p:txBody>
          <a:bodyPr/>
          <a:lstStyle/>
          <a:p>
            <a:r>
              <a:rPr lang="en-US"/>
              <a:t> </a:t>
            </a:r>
          </a:p>
        </p:txBody>
      </p:sp>
      <p:sp>
        <p:nvSpPr>
          <p:cNvPr id="38916" name="Rectangle 4"/>
          <p:cNvSpPr>
            <a:spLocks noGrp="1" noChangeArrowheads="1"/>
          </p:cNvSpPr>
          <p:nvPr>
            <p:ph type="body" idx="1"/>
          </p:nvPr>
        </p:nvSpPr>
        <p:spPr>
          <a:xfrm>
            <a:off x="438150" y="652463"/>
            <a:ext cx="5829300" cy="1100137"/>
          </a:xfrm>
          <a:noFill/>
          <a:ln/>
        </p:spPr>
        <p:txBody>
          <a:bodyPr/>
          <a:lstStyle/>
          <a:p>
            <a:pPr>
              <a:buFontTx/>
              <a:buChar char=" "/>
            </a:pPr>
            <a:r>
              <a:rPr lang="en-US" sz="2800"/>
              <a:t> </a:t>
            </a:r>
          </a:p>
        </p:txBody>
      </p:sp>
      <p:grpSp>
        <p:nvGrpSpPr>
          <p:cNvPr id="38921" name="Group 9"/>
          <p:cNvGrpSpPr>
            <a:grpSpLocks/>
          </p:cNvGrpSpPr>
          <p:nvPr/>
        </p:nvGrpSpPr>
        <p:grpSpPr bwMode="auto">
          <a:xfrm>
            <a:off x="741363" y="1274763"/>
            <a:ext cx="5351462" cy="6742112"/>
            <a:chOff x="467" y="803"/>
            <a:chExt cx="3371" cy="4249"/>
          </a:xfrm>
        </p:grpSpPr>
        <p:sp>
          <p:nvSpPr>
            <p:cNvPr id="38917" name="Rectangle 5"/>
            <p:cNvSpPr>
              <a:spLocks noChangeArrowheads="1"/>
            </p:cNvSpPr>
            <p:nvPr/>
          </p:nvSpPr>
          <p:spPr bwMode="auto">
            <a:xfrm>
              <a:off x="2016" y="4704"/>
              <a:ext cx="240" cy="192"/>
            </a:xfrm>
            <a:prstGeom prst="rect">
              <a:avLst/>
            </a:prstGeom>
            <a:solidFill>
              <a:srgbClr val="FFD2E6"/>
            </a:solidFill>
            <a:ln w="12700">
              <a:noFill/>
              <a:miter lim="800000"/>
              <a:headEnd/>
              <a:tailEnd/>
            </a:ln>
            <a:effectLst/>
          </p:spPr>
          <p:txBody>
            <a:bodyPr wrap="none" anchor="ctr">
              <a:prstTxWarp prst="textNoShape">
                <a:avLst/>
              </a:prstTxWarp>
            </a:bodyPr>
            <a:lstStyle/>
            <a:p>
              <a:endParaRPr lang="en-US"/>
            </a:p>
          </p:txBody>
        </p:sp>
        <p:grpSp>
          <p:nvGrpSpPr>
            <p:cNvPr id="38920" name="Group 8"/>
            <p:cNvGrpSpPr>
              <a:grpSpLocks/>
            </p:cNvGrpSpPr>
            <p:nvPr/>
          </p:nvGrpSpPr>
          <p:grpSpPr bwMode="auto">
            <a:xfrm>
              <a:off x="467" y="803"/>
              <a:ext cx="3371" cy="4249"/>
              <a:chOff x="467" y="803"/>
              <a:chExt cx="3371" cy="4249"/>
            </a:xfrm>
          </p:grpSpPr>
          <p:sp>
            <p:nvSpPr>
              <p:cNvPr id="38918" name="Rectangle 6"/>
              <p:cNvSpPr>
                <a:spLocks noChangeArrowheads="1"/>
              </p:cNvSpPr>
              <p:nvPr/>
            </p:nvSpPr>
            <p:spPr bwMode="auto">
              <a:xfrm>
                <a:off x="467" y="803"/>
                <a:ext cx="3371" cy="994"/>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dirty="0"/>
                  <a:t>Comparison of the weighted relative </a:t>
                </a:r>
                <a:r>
                  <a:rPr lang="en-US" dirty="0" err="1"/>
                  <a:t>rms</a:t>
                </a:r>
                <a:r>
                  <a:rPr lang="en-US" dirty="0"/>
                  <a:t> </a:t>
                </a:r>
              </a:p>
              <a:p>
                <a:r>
                  <a:rPr lang="en-US" dirty="0"/>
                  <a:t>deviations</a:t>
                </a:r>
                <a:r>
                  <a:rPr lang="en-US" dirty="0" smtClean="0"/>
                  <a:t> </a:t>
                </a:r>
                <a:r>
                  <a:rPr lang="en-US" i="1" dirty="0" err="1" smtClean="0">
                    <a:latin typeface="Symbol" pitchFamily="-110" charset="2"/>
                  </a:rPr>
                  <a:t>δ</a:t>
                </a:r>
                <a:r>
                  <a:rPr lang="en-US" dirty="0" smtClean="0"/>
                  <a:t> </a:t>
                </a:r>
                <a:r>
                  <a:rPr lang="en-US" dirty="0"/>
                  <a:t>averaged over energies from </a:t>
                </a:r>
              </a:p>
              <a:p>
                <a:r>
                  <a:rPr lang="en-US" dirty="0"/>
                  <a:t>0.1 to 20 </a:t>
                </a:r>
                <a:r>
                  <a:rPr lang="en-US" dirty="0" err="1"/>
                  <a:t>MeV</a:t>
                </a:r>
                <a:r>
                  <a:rPr lang="en-US" dirty="0"/>
                  <a:t>, for light compounds and </a:t>
                </a:r>
              </a:p>
              <a:p>
                <a:r>
                  <a:rPr lang="en-US" dirty="0"/>
                  <a:t>mixtures</a:t>
                </a:r>
              </a:p>
            </p:txBody>
          </p:sp>
          <p:graphicFrame>
            <p:nvGraphicFramePr>
              <p:cNvPr id="38919" name="Object 7"/>
              <p:cNvGraphicFramePr>
                <a:graphicFrameLocks/>
              </p:cNvGraphicFramePr>
              <p:nvPr/>
            </p:nvGraphicFramePr>
            <p:xfrm>
              <a:off x="816" y="2059"/>
              <a:ext cx="2644" cy="2993"/>
            </p:xfrm>
            <a:graphic>
              <a:graphicData uri="http://schemas.openxmlformats.org/presentationml/2006/ole">
                <p:oleObj spid="_x0000_s38919" name="Document" r:id="rId4" imgW="2425700" imgH="2743200" progId="Word.Document.6">
                  <p:embed/>
                </p:oleObj>
              </a:graphicData>
            </a:graphic>
          </p:graphicFrame>
        </p:grpSp>
      </p:grpSp>
    </p:spTree>
  </p:cSld>
  <p:clrMapOvr>
    <a:masterClrMapping/>
  </p:clrMapOv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14350" y="423863"/>
            <a:ext cx="5829300" cy="414337"/>
          </a:xfrm>
          <a:noFill/>
          <a:ln/>
        </p:spPr>
        <p:txBody>
          <a:bodyPr/>
          <a:lstStyle/>
          <a:p>
            <a:r>
              <a:rPr lang="en-US"/>
              <a:t> </a:t>
            </a:r>
          </a:p>
        </p:txBody>
      </p:sp>
      <p:sp>
        <p:nvSpPr>
          <p:cNvPr id="40963" name="Rectangle 3"/>
          <p:cNvSpPr>
            <a:spLocks noGrp="1" noChangeArrowheads="1"/>
          </p:cNvSpPr>
          <p:nvPr>
            <p:ph type="body" idx="1"/>
          </p:nvPr>
        </p:nvSpPr>
        <p:spPr>
          <a:xfrm>
            <a:off x="514350" y="576263"/>
            <a:ext cx="5829300" cy="1481137"/>
          </a:xfrm>
          <a:noFill/>
          <a:ln/>
        </p:spPr>
        <p:txBody>
          <a:bodyPr/>
          <a:lstStyle/>
          <a:p>
            <a:r>
              <a:rPr lang="en-US"/>
              <a:t>Examples of depth–dose curves by EDEPOS compared with ITS data (1)</a:t>
            </a:r>
          </a:p>
        </p:txBody>
      </p:sp>
      <p:sp>
        <p:nvSpPr>
          <p:cNvPr id="40964" name="Rectangle 4"/>
          <p:cNvSpPr>
            <a:spLocks noChangeArrowheads="1"/>
          </p:cNvSpPr>
          <p:nvPr/>
        </p:nvSpPr>
        <p:spPr bwMode="auto">
          <a:xfrm>
            <a:off x="588963" y="8159750"/>
            <a:ext cx="5676900" cy="9556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a:t>Scaled depth: </a:t>
            </a:r>
            <a:r>
              <a:rPr lang="en-US" sz="2800" i="1"/>
              <a:t>z</a:t>
            </a:r>
            <a:r>
              <a:rPr lang="en-US" sz="2800"/>
              <a:t>/</a:t>
            </a:r>
            <a:r>
              <a:rPr lang="en-US" sz="2800" i="1"/>
              <a:t>r</a:t>
            </a:r>
            <a:r>
              <a:rPr lang="en-US" sz="2800" baseline="-25000"/>
              <a:t>0</a:t>
            </a:r>
          </a:p>
          <a:p>
            <a:r>
              <a:rPr lang="en-US" sz="2800"/>
              <a:t>Scaled energy deposition: (</a:t>
            </a:r>
            <a:r>
              <a:rPr lang="en-US" sz="2800" i="1"/>
              <a:t>r</a:t>
            </a:r>
            <a:r>
              <a:rPr lang="en-US" sz="2800" baseline="-25000"/>
              <a:t>0</a:t>
            </a:r>
            <a:r>
              <a:rPr lang="en-US" sz="2800"/>
              <a:t> /</a:t>
            </a:r>
            <a:r>
              <a:rPr lang="en-US" sz="2800" i="1"/>
              <a:t>T</a:t>
            </a:r>
            <a:r>
              <a:rPr lang="en-US" sz="2800" baseline="-25000"/>
              <a:t>0</a:t>
            </a:r>
            <a:r>
              <a:rPr lang="en-US" sz="2800"/>
              <a:t> )</a:t>
            </a:r>
            <a:r>
              <a:rPr lang="en-US" sz="2800" i="1"/>
              <a:t>D</a:t>
            </a:r>
            <a:r>
              <a:rPr lang="en-US" sz="2800"/>
              <a:t>(</a:t>
            </a:r>
            <a:r>
              <a:rPr lang="en-US" sz="2800" i="1"/>
              <a:t>z</a:t>
            </a:r>
            <a:r>
              <a:rPr lang="en-US" sz="2800"/>
              <a:t>)</a:t>
            </a:r>
          </a:p>
        </p:txBody>
      </p:sp>
      <p:pic>
        <p:nvPicPr>
          <p:cNvPr id="40965" name="Picture 5"/>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04800" y="2247900"/>
            <a:ext cx="6527800" cy="5851525"/>
          </a:xfrm>
          <a:prstGeom prst="rect">
            <a:avLst/>
          </a:prstGeom>
          <a:noFill/>
          <a:ln w="12700">
            <a:noFill/>
            <a:miter lim="800000"/>
            <a:headEnd/>
            <a:tailEnd/>
          </a:ln>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905000" y="1295400"/>
            <a:ext cx="2971800" cy="685800"/>
          </a:xfrm>
          <a:prstGeom prst="rect">
            <a:avLst/>
          </a:prstGeom>
          <a:solidFill>
            <a:srgbClr val="FCFEB9"/>
          </a:solidFill>
          <a:ln w="12700">
            <a:noFill/>
            <a:miter lim="800000"/>
            <a:headEnd/>
            <a:tailEnd/>
          </a:ln>
          <a:effectLst/>
        </p:spPr>
        <p:txBody>
          <a:bodyPr wrap="none" anchor="ctr">
            <a:prstTxWarp prst="textNoShape">
              <a:avLst/>
            </a:prstTxWarp>
          </a:bodyPr>
          <a:lstStyle/>
          <a:p>
            <a:endParaRPr lang="en-US"/>
          </a:p>
        </p:txBody>
      </p:sp>
      <p:sp>
        <p:nvSpPr>
          <p:cNvPr id="6147" name="Rectangle 3"/>
          <p:cNvSpPr>
            <a:spLocks noGrp="1" noChangeArrowheads="1"/>
          </p:cNvSpPr>
          <p:nvPr>
            <p:ph type="title"/>
          </p:nvPr>
        </p:nvSpPr>
        <p:spPr>
          <a:xfrm>
            <a:off x="514350" y="1185863"/>
            <a:ext cx="5829300" cy="871537"/>
          </a:xfrm>
          <a:noFill/>
          <a:ln/>
        </p:spPr>
        <p:txBody>
          <a:bodyPr/>
          <a:lstStyle/>
          <a:p>
            <a:r>
              <a:rPr lang="en-US" sz="4000"/>
              <a:t>Introduction</a:t>
            </a:r>
          </a:p>
        </p:txBody>
      </p:sp>
      <p:sp>
        <p:nvSpPr>
          <p:cNvPr id="6148" name="Rectangle 4"/>
          <p:cNvSpPr>
            <a:spLocks noGrp="1" noChangeArrowheads="1"/>
          </p:cNvSpPr>
          <p:nvPr>
            <p:ph type="body" idx="1"/>
          </p:nvPr>
        </p:nvSpPr>
        <p:spPr>
          <a:xfrm>
            <a:off x="514350" y="2665413"/>
            <a:ext cx="5829300" cy="5103812"/>
          </a:xfrm>
          <a:noFill/>
          <a:ln/>
        </p:spPr>
        <p:txBody>
          <a:bodyPr/>
          <a:lstStyle/>
          <a:p>
            <a:r>
              <a:rPr lang="en-US"/>
              <a:t>Classification of principal  mathematical approaches to electron transport</a:t>
            </a:r>
            <a:br>
              <a:rPr lang="en-US"/>
            </a:br>
            <a:r>
              <a:rPr lang="en-US" sz="2400"/>
              <a:t>[J. C. Garth, Trans. Amer. Nucl. Soc. 52, 377 (1986)]</a:t>
            </a:r>
            <a:endParaRPr lang="en-US"/>
          </a:p>
          <a:p>
            <a:pPr lvl="1"/>
            <a:r>
              <a:rPr lang="en-US"/>
              <a:t>Monte Carlo method</a:t>
            </a:r>
          </a:p>
          <a:p>
            <a:pPr lvl="1"/>
            <a:r>
              <a:rPr lang="en-US"/>
              <a:t>Numerical solving of transport equations</a:t>
            </a:r>
          </a:p>
          <a:p>
            <a:pPr lvl="1"/>
            <a:r>
              <a:rPr lang="en-US"/>
              <a:t>Analytic and </a:t>
            </a:r>
            <a:r>
              <a:rPr lang="en-US">
                <a:solidFill>
                  <a:srgbClr val="BC3700"/>
                </a:solidFill>
              </a:rPr>
              <a:t>semiempirical</a:t>
            </a:r>
            <a:r>
              <a:rPr lang="en-US"/>
              <a:t> </a:t>
            </a:r>
            <a:r>
              <a:rPr lang="en-US">
                <a:solidFill>
                  <a:srgbClr val="BC3700"/>
                </a:solidFill>
              </a:rPr>
              <a:t>models</a:t>
            </a:r>
            <a:r>
              <a:rPr lang="en-US"/>
              <a:t/>
            </a:r>
            <a:br>
              <a:rPr lang="en-US"/>
            </a:br>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14350" y="423863"/>
            <a:ext cx="5829300" cy="414337"/>
          </a:xfrm>
          <a:noFill/>
          <a:ln/>
        </p:spPr>
        <p:txBody>
          <a:bodyPr/>
          <a:lstStyle/>
          <a:p>
            <a:r>
              <a:rPr lang="en-US"/>
              <a:t> </a:t>
            </a:r>
          </a:p>
        </p:txBody>
      </p:sp>
      <p:sp>
        <p:nvSpPr>
          <p:cNvPr id="43011" name="Rectangle 3"/>
          <p:cNvSpPr>
            <a:spLocks noGrp="1" noChangeArrowheads="1"/>
          </p:cNvSpPr>
          <p:nvPr>
            <p:ph type="body" idx="1"/>
          </p:nvPr>
        </p:nvSpPr>
        <p:spPr>
          <a:xfrm>
            <a:off x="514350" y="804863"/>
            <a:ext cx="5829300" cy="1481137"/>
          </a:xfrm>
          <a:noFill/>
          <a:ln/>
        </p:spPr>
        <p:txBody>
          <a:bodyPr/>
          <a:lstStyle/>
          <a:p>
            <a:r>
              <a:rPr lang="en-US"/>
              <a:t>Examples of depth–dose curves by EDEPOS compared with ITS data (2)</a:t>
            </a:r>
          </a:p>
        </p:txBody>
      </p:sp>
      <p:pic>
        <p:nvPicPr>
          <p:cNvPr id="5" name="Picture 4"/>
          <p:cNvPicPr>
            <a:picLocks noChangeAspect="1"/>
          </p:cNvPicPr>
          <p:nvPr/>
        </p:nvPicPr>
        <p:blipFill>
          <a:blip r:embed="rId3"/>
          <a:stretch>
            <a:fillRect/>
          </a:stretch>
        </p:blipFill>
        <p:spPr>
          <a:xfrm>
            <a:off x="215900" y="2716212"/>
            <a:ext cx="6565900" cy="5892800"/>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762000" y="4722813"/>
            <a:ext cx="5562600" cy="1447800"/>
          </a:xfrm>
          <a:prstGeom prst="rect">
            <a:avLst/>
          </a:prstGeom>
          <a:solidFill>
            <a:srgbClr val="FDE3BA"/>
          </a:solidFill>
          <a:ln w="12700">
            <a:noFill/>
            <a:miter lim="800000"/>
            <a:headEnd/>
            <a:tailEnd/>
          </a:ln>
          <a:effectLst/>
        </p:spPr>
        <p:txBody>
          <a:bodyPr wrap="none" anchor="ctr">
            <a:prstTxWarp prst="textNoShape">
              <a:avLst/>
            </a:prstTxWarp>
          </a:bodyPr>
          <a:lstStyle/>
          <a:p>
            <a:endParaRPr lang="en-US"/>
          </a:p>
        </p:txBody>
      </p:sp>
      <p:sp>
        <p:nvSpPr>
          <p:cNvPr id="45059" name="Rectangle 3"/>
          <p:cNvSpPr>
            <a:spLocks noGrp="1" noChangeArrowheads="1"/>
          </p:cNvSpPr>
          <p:nvPr>
            <p:ph type="body" idx="1"/>
          </p:nvPr>
        </p:nvSpPr>
        <p:spPr>
          <a:xfrm>
            <a:off x="514350" y="2860675"/>
            <a:ext cx="5886450" cy="6661150"/>
          </a:xfrm>
          <a:noFill/>
          <a:ln/>
        </p:spPr>
        <p:txBody>
          <a:bodyPr/>
          <a:lstStyle/>
          <a:p>
            <a:r>
              <a:rPr lang="en-US"/>
              <a:t>Separate expression for the component due to </a:t>
            </a:r>
            <a:r>
              <a:rPr lang="en-US">
                <a:solidFill>
                  <a:srgbClr val="BC3700"/>
                </a:solidFill>
              </a:rPr>
              <a:t>knock-on electrons</a:t>
            </a:r>
            <a:r>
              <a:rPr lang="en-US"/>
              <a:t/>
            </a:r>
            <a:br>
              <a:rPr lang="en-US"/>
            </a:br>
            <a:r>
              <a:rPr lang="en-US" sz="2800"/>
              <a:t/>
            </a:r>
            <a:br>
              <a:rPr lang="en-US" sz="2800"/>
            </a:br>
            <a:r>
              <a:rPr lang="en-US" sz="2800"/>
              <a:t>“Assume the cow is made of three spheres or more sophisticatedly three</a:t>
            </a:r>
            <a:br>
              <a:rPr lang="en-US" sz="2800"/>
            </a:br>
            <a:r>
              <a:rPr lang="en-US" sz="2800"/>
              <a:t>ellipsoids ...”</a:t>
            </a:r>
            <a:r>
              <a:rPr lang="en-US"/>
              <a:t/>
            </a:r>
            <a:br>
              <a:rPr lang="en-US"/>
            </a:br>
            <a:r>
              <a:rPr lang="en-US" sz="2800"/>
              <a:t/>
            </a:r>
            <a:br>
              <a:rPr lang="en-US" sz="2800"/>
            </a:br>
            <a:r>
              <a:rPr lang="en-US" sz="2800"/>
              <a:t>ITS does not have standard output for the knock-on component; </a:t>
            </a:r>
            <a:br>
              <a:rPr lang="en-US" sz="2800"/>
            </a:br>
            <a:r>
              <a:rPr lang="en-US" sz="2800"/>
              <a:t> “KNOCK” scores: the net change in energy deposition when the knock-on processes are turned on.</a:t>
            </a:r>
          </a:p>
        </p:txBody>
      </p:sp>
      <p:sp>
        <p:nvSpPr>
          <p:cNvPr id="45060" name="Rectangle 4"/>
          <p:cNvSpPr>
            <a:spLocks noChangeArrowheads="1"/>
          </p:cNvSpPr>
          <p:nvPr/>
        </p:nvSpPr>
        <p:spPr bwMode="auto">
          <a:xfrm>
            <a:off x="838200" y="1143000"/>
            <a:ext cx="5181600" cy="1295400"/>
          </a:xfrm>
          <a:prstGeom prst="rect">
            <a:avLst/>
          </a:prstGeom>
          <a:solidFill>
            <a:srgbClr val="FCFEB9"/>
          </a:solidFill>
          <a:ln w="12700">
            <a:noFill/>
            <a:miter lim="800000"/>
            <a:headEnd/>
            <a:tailEnd/>
          </a:ln>
          <a:effectLst/>
        </p:spPr>
        <p:txBody>
          <a:bodyPr wrap="none" anchor="ctr">
            <a:prstTxWarp prst="textNoShape">
              <a:avLst/>
            </a:prstTxWarp>
          </a:bodyPr>
          <a:lstStyle/>
          <a:p>
            <a:endParaRPr lang="en-US"/>
          </a:p>
        </p:txBody>
      </p:sp>
      <p:sp>
        <p:nvSpPr>
          <p:cNvPr id="45061" name="Rectangle 5"/>
          <p:cNvSpPr>
            <a:spLocks noGrp="1" noChangeArrowheads="1"/>
          </p:cNvSpPr>
          <p:nvPr>
            <p:ph type="title"/>
          </p:nvPr>
        </p:nvSpPr>
        <p:spPr>
          <a:xfrm>
            <a:off x="514350" y="957263"/>
            <a:ext cx="5829300" cy="1649412"/>
          </a:xfrm>
          <a:noFill/>
          <a:ln/>
        </p:spPr>
        <p:txBody>
          <a:bodyPr/>
          <a:lstStyle/>
          <a:p>
            <a:r>
              <a:rPr lang="en-US" sz="3600"/>
              <a:t>Possibility for Further Improvement of EDEPOS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514350" y="1828800"/>
            <a:ext cx="5829300" cy="2360613"/>
          </a:xfrm>
          <a:noFill/>
          <a:ln/>
        </p:spPr>
        <p:txBody>
          <a:bodyPr/>
          <a:lstStyle/>
          <a:p>
            <a:pPr>
              <a:buClr>
                <a:schemeClr val="tx1"/>
              </a:buClr>
            </a:pPr>
            <a:r>
              <a:rPr lang="en-US">
                <a:solidFill>
                  <a:srgbClr val="BC3700"/>
                </a:solidFill>
              </a:rPr>
              <a:t>EDMULT </a:t>
            </a:r>
            <a:r>
              <a:rPr lang="en-US" sz="2800"/>
              <a:t>(</a:t>
            </a:r>
            <a:r>
              <a:rPr lang="en-US" sz="2800">
                <a:solidFill>
                  <a:srgbClr val="BC3700"/>
                </a:solidFill>
              </a:rPr>
              <a:t>E</a:t>
            </a:r>
            <a:r>
              <a:rPr lang="en-US" sz="2800"/>
              <a:t>nergy </a:t>
            </a:r>
            <a:r>
              <a:rPr lang="en-US" sz="2800">
                <a:solidFill>
                  <a:srgbClr val="BC3700"/>
                </a:solidFill>
              </a:rPr>
              <a:t>D</a:t>
            </a:r>
            <a:r>
              <a:rPr lang="en-US" sz="2800"/>
              <a:t>eposition in </a:t>
            </a:r>
            <a:r>
              <a:rPr lang="en-US" sz="2800">
                <a:solidFill>
                  <a:srgbClr val="BC3700"/>
                </a:solidFill>
              </a:rPr>
              <a:t>Mult</a:t>
            </a:r>
            <a:r>
              <a:rPr lang="en-US" sz="2800"/>
              <a:t>ilayer) 1981</a:t>
            </a:r>
            <a:endParaRPr lang="en-US">
              <a:solidFill>
                <a:srgbClr val="BC3700"/>
              </a:solidFill>
            </a:endParaRPr>
          </a:p>
          <a:p>
            <a:pPr lvl="1"/>
            <a:r>
              <a:rPr lang="en-US"/>
              <a:t>Modeling</a:t>
            </a:r>
          </a:p>
          <a:p>
            <a:pPr lvl="2"/>
            <a:r>
              <a:rPr lang="en-US"/>
              <a:t>Schematic paths</a:t>
            </a:r>
          </a:p>
          <a:p>
            <a:pPr lvl="2"/>
            <a:r>
              <a:rPr lang="en-US"/>
              <a:t>Equivalence rule</a:t>
            </a:r>
          </a:p>
        </p:txBody>
      </p:sp>
      <p:sp>
        <p:nvSpPr>
          <p:cNvPr id="47107" name="Rectangle 3"/>
          <p:cNvSpPr>
            <a:spLocks noChangeArrowheads="1"/>
          </p:cNvSpPr>
          <p:nvPr/>
        </p:nvSpPr>
        <p:spPr bwMode="auto">
          <a:xfrm>
            <a:off x="685800" y="457200"/>
            <a:ext cx="5486400" cy="1295400"/>
          </a:xfrm>
          <a:prstGeom prst="rect">
            <a:avLst/>
          </a:prstGeom>
          <a:solidFill>
            <a:srgbClr val="FCFEB9"/>
          </a:solidFill>
          <a:ln w="12700">
            <a:noFill/>
            <a:miter lim="800000"/>
            <a:headEnd/>
            <a:tailEnd/>
          </a:ln>
          <a:effectLst/>
        </p:spPr>
        <p:txBody>
          <a:bodyPr wrap="none" anchor="ctr">
            <a:prstTxWarp prst="textNoShape">
              <a:avLst/>
            </a:prstTxWarp>
          </a:bodyPr>
          <a:lstStyle/>
          <a:p>
            <a:endParaRPr lang="en-US"/>
          </a:p>
        </p:txBody>
      </p:sp>
      <p:sp>
        <p:nvSpPr>
          <p:cNvPr id="47108" name="Rectangle 4"/>
          <p:cNvSpPr>
            <a:spLocks noGrp="1" noChangeArrowheads="1"/>
          </p:cNvSpPr>
          <p:nvPr>
            <p:ph type="title"/>
          </p:nvPr>
        </p:nvSpPr>
        <p:spPr>
          <a:xfrm>
            <a:off x="514350" y="500063"/>
            <a:ext cx="5829300" cy="1252537"/>
          </a:xfrm>
          <a:noFill/>
          <a:ln/>
        </p:spPr>
        <p:txBody>
          <a:bodyPr/>
          <a:lstStyle/>
          <a:p>
            <a:r>
              <a:rPr lang="en-US" sz="4000"/>
              <a:t>Application to Multilayer Absorbers </a:t>
            </a:r>
          </a:p>
        </p:txBody>
      </p:sp>
      <p:grpSp>
        <p:nvGrpSpPr>
          <p:cNvPr id="47112" name="Group 8"/>
          <p:cNvGrpSpPr>
            <a:grpSpLocks/>
          </p:cNvGrpSpPr>
          <p:nvPr/>
        </p:nvGrpSpPr>
        <p:grpSpPr bwMode="auto">
          <a:xfrm>
            <a:off x="1130300" y="4519613"/>
            <a:ext cx="4508500" cy="5081587"/>
            <a:chOff x="712" y="2848"/>
            <a:chExt cx="2840" cy="3202"/>
          </a:xfrm>
        </p:grpSpPr>
        <p:pic>
          <p:nvPicPr>
            <p:cNvPr id="47109" name="Picture 5"/>
            <p:cNvPicPr>
              <a:picLocks noChangeArrowheads="1"/>
            </p:cNvPicPr>
            <p:nvPr/>
          </p:nvPicPr>
          <p:blipFill>
            <a:blip r:embed="rId3"/>
            <a:srcRect/>
            <a:stretch>
              <a:fillRect/>
            </a:stretch>
          </p:blipFill>
          <p:spPr bwMode="auto">
            <a:xfrm>
              <a:off x="712" y="2854"/>
              <a:ext cx="1390" cy="1537"/>
            </a:xfrm>
            <a:prstGeom prst="rect">
              <a:avLst/>
            </a:prstGeom>
            <a:noFill/>
            <a:ln w="12700">
              <a:noFill/>
              <a:miter lim="800000"/>
              <a:headEnd/>
              <a:tailEnd/>
            </a:ln>
            <a:effectLst/>
          </p:spPr>
        </p:pic>
        <p:pic>
          <p:nvPicPr>
            <p:cNvPr id="47110" name="Picture 6"/>
            <p:cNvPicPr>
              <a:picLocks noChangeArrowheads="1"/>
            </p:cNvPicPr>
            <p:nvPr/>
          </p:nvPicPr>
          <p:blipFill>
            <a:blip r:embed="rId4"/>
            <a:srcRect/>
            <a:stretch>
              <a:fillRect/>
            </a:stretch>
          </p:blipFill>
          <p:spPr bwMode="auto">
            <a:xfrm>
              <a:off x="2137" y="2848"/>
              <a:ext cx="1415" cy="1574"/>
            </a:xfrm>
            <a:prstGeom prst="rect">
              <a:avLst/>
            </a:prstGeom>
            <a:noFill/>
            <a:ln w="12700">
              <a:noFill/>
              <a:miter lim="800000"/>
              <a:headEnd/>
              <a:tailEnd/>
            </a:ln>
            <a:effectLst/>
          </p:spPr>
        </p:pic>
        <p:pic>
          <p:nvPicPr>
            <p:cNvPr id="47111" name="Picture 7"/>
            <p:cNvPicPr>
              <a:picLocks noChangeArrowheads="1"/>
            </p:cNvPicPr>
            <p:nvPr/>
          </p:nvPicPr>
          <p:blipFill>
            <a:blip r:embed="rId5"/>
            <a:srcRect/>
            <a:stretch>
              <a:fillRect/>
            </a:stretch>
          </p:blipFill>
          <p:spPr bwMode="auto">
            <a:xfrm>
              <a:off x="1438" y="4557"/>
              <a:ext cx="1357" cy="1493"/>
            </a:xfrm>
            <a:prstGeom prst="rect">
              <a:avLst/>
            </a:prstGeom>
            <a:noFill/>
            <a:ln w="12700">
              <a:noFill/>
              <a:miter lim="800000"/>
              <a:headEnd/>
              <a:tailEnd/>
            </a:ln>
            <a:effectLst/>
          </p:spPr>
        </p:pic>
      </p:grpSp>
    </p:spTree>
  </p:cSld>
  <p:clrMapOvr>
    <a:masterClrMapping/>
  </p:clrMapOv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p:spPr>
        <p:txBody>
          <a:bodyPr/>
          <a:lstStyle/>
          <a:p>
            <a:r>
              <a:rPr lang="en-US"/>
              <a:t> </a:t>
            </a:r>
          </a:p>
        </p:txBody>
      </p:sp>
      <p:sp>
        <p:nvSpPr>
          <p:cNvPr id="49155" name="Rectangle 3"/>
          <p:cNvSpPr>
            <a:spLocks noGrp="1" noChangeArrowheads="1"/>
          </p:cNvSpPr>
          <p:nvPr>
            <p:ph type="body" idx="1"/>
          </p:nvPr>
        </p:nvSpPr>
        <p:spPr>
          <a:xfrm>
            <a:off x="514350" y="1219200"/>
            <a:ext cx="5829300" cy="1827213"/>
          </a:xfrm>
          <a:noFill/>
          <a:ln/>
        </p:spPr>
        <p:txBody>
          <a:bodyPr/>
          <a:lstStyle/>
          <a:p>
            <a:pPr lvl="1"/>
            <a:r>
              <a:rPr lang="en-US">
                <a:solidFill>
                  <a:srgbClr val="00279F"/>
                </a:solidFill>
              </a:rPr>
              <a:t>Schematic paths</a:t>
            </a:r>
            <a:r>
              <a:rPr lang="en-US"/>
              <a:t>: </a:t>
            </a:r>
            <a:r>
              <a:rPr lang="en-US" sz="2400"/>
              <a:t>Takes into account the effect of difference in backscattering across interfaces</a:t>
            </a:r>
            <a:br>
              <a:rPr lang="en-US" sz="2400"/>
            </a:br>
            <a:r>
              <a:rPr lang="en-US" sz="2400"/>
              <a:t>(at depths </a:t>
            </a:r>
            <a:r>
              <a:rPr lang="en-US" sz="2400" i="1"/>
              <a:t>x</a:t>
            </a:r>
            <a:r>
              <a:rPr lang="en-US" sz="2400" baseline="-25000"/>
              <a:t>b</a:t>
            </a:r>
            <a:r>
              <a:rPr lang="en-US" sz="2400"/>
              <a:t> and 0 in the figure below)</a:t>
            </a:r>
          </a:p>
        </p:txBody>
      </p:sp>
      <p:sp>
        <p:nvSpPr>
          <p:cNvPr id="49156" name="Rectangle 4"/>
          <p:cNvSpPr>
            <a:spLocks noChangeArrowheads="1"/>
          </p:cNvSpPr>
          <p:nvPr/>
        </p:nvSpPr>
        <p:spPr bwMode="auto">
          <a:xfrm>
            <a:off x="1214438" y="7369175"/>
            <a:ext cx="5114925" cy="1195388"/>
          </a:xfrm>
          <a:prstGeom prst="rect">
            <a:avLst/>
          </a:prstGeom>
          <a:noFill/>
          <a:ln w="12700">
            <a:noFill/>
            <a:miter lim="800000"/>
            <a:headEnd/>
            <a:tailEnd/>
          </a:ln>
          <a:effectLst/>
        </p:spPr>
        <p:txBody>
          <a:bodyPr lIns="90487" tIns="44450" rIns="90487" bIns="44450">
            <a:prstTxWarp prst="textNoShape">
              <a:avLst/>
            </a:prstTxWarp>
            <a:spAutoFit/>
          </a:bodyPr>
          <a:lstStyle/>
          <a:p>
            <a:r>
              <a:rPr lang="en-US"/>
              <a:t>Solid lines, real schematic paths; </a:t>
            </a:r>
          </a:p>
          <a:p>
            <a:r>
              <a:rPr lang="en-US"/>
              <a:t>dashed lines, virtual schematic paths for correction.</a:t>
            </a:r>
          </a:p>
        </p:txBody>
      </p:sp>
      <p:pic>
        <p:nvPicPr>
          <p:cNvPr id="49157" name="Picture 5"/>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800100" y="3427413"/>
            <a:ext cx="5308600" cy="3581400"/>
          </a:xfrm>
          <a:prstGeom prst="rect">
            <a:avLst/>
          </a:prstGeom>
          <a:noFill/>
          <a:ln w="12700">
            <a:noFill/>
            <a:miter lim="800000"/>
            <a:headEnd/>
            <a:tailEnd/>
          </a:ln>
          <a:effectLst/>
        </p:spPr>
      </p:pic>
    </p:spTree>
  </p:cSld>
  <p:clrMapOvr>
    <a:masterClrMapping/>
  </p:clrMapOv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p:spPr>
        <p:txBody>
          <a:bodyPr/>
          <a:lstStyle/>
          <a:p>
            <a:r>
              <a:rPr lang="en-US"/>
              <a:t> </a:t>
            </a:r>
          </a:p>
        </p:txBody>
      </p:sp>
      <p:sp>
        <p:nvSpPr>
          <p:cNvPr id="51203" name="Rectangle 3"/>
          <p:cNvSpPr>
            <a:spLocks noGrp="1" noChangeArrowheads="1"/>
          </p:cNvSpPr>
          <p:nvPr>
            <p:ph type="body" idx="1"/>
          </p:nvPr>
        </p:nvSpPr>
        <p:spPr>
          <a:xfrm>
            <a:off x="438150" y="685800"/>
            <a:ext cx="5829300" cy="5865813"/>
          </a:xfrm>
          <a:noFill/>
          <a:ln/>
        </p:spPr>
        <p:txBody>
          <a:bodyPr/>
          <a:lstStyle/>
          <a:p>
            <a:pPr lvl="1"/>
            <a:r>
              <a:rPr lang="en-US" dirty="0">
                <a:solidFill>
                  <a:srgbClr val="00279F"/>
                </a:solidFill>
              </a:rPr>
              <a:t>Equivalence rule</a:t>
            </a:r>
            <a:r>
              <a:rPr lang="en-US" dirty="0" smtClean="0"/>
              <a:t>: </a:t>
            </a:r>
            <a:r>
              <a:rPr lang="en-US" sz="2400" dirty="0" smtClean="0"/>
              <a:t>Simulates two </a:t>
            </a:r>
            <a:r>
              <a:rPr lang="en-US" sz="2400" dirty="0"/>
              <a:t>neighboring layers by a single layer</a:t>
            </a:r>
            <a:endParaRPr lang="en-US" dirty="0"/>
          </a:p>
          <a:p>
            <a:pPr lvl="2"/>
            <a:r>
              <a:rPr lang="en-US" dirty="0"/>
              <a:t>Replace the 1st layer material </a:t>
            </a:r>
            <a:r>
              <a:rPr lang="en-US" dirty="0">
                <a:solidFill>
                  <a:srgbClr val="00279F"/>
                </a:solidFill>
              </a:rPr>
              <a:t>m</a:t>
            </a:r>
            <a:r>
              <a:rPr lang="en-US" baseline="-25000" dirty="0">
                <a:solidFill>
                  <a:srgbClr val="00279F"/>
                </a:solidFill>
              </a:rPr>
              <a:t>1</a:t>
            </a:r>
            <a:r>
              <a:rPr lang="en-US" dirty="0"/>
              <a:t/>
            </a:r>
            <a:br>
              <a:rPr lang="en-US" dirty="0"/>
            </a:br>
            <a:r>
              <a:rPr lang="en-US" dirty="0"/>
              <a:t>by the 2nd layer material </a:t>
            </a:r>
            <a:r>
              <a:rPr lang="en-US" dirty="0">
                <a:solidFill>
                  <a:srgbClr val="00279F"/>
                </a:solidFill>
              </a:rPr>
              <a:t>m</a:t>
            </a:r>
            <a:r>
              <a:rPr lang="en-US" baseline="-25000" dirty="0">
                <a:solidFill>
                  <a:srgbClr val="00279F"/>
                </a:solidFill>
              </a:rPr>
              <a:t>2</a:t>
            </a:r>
            <a:endParaRPr lang="en-US" baseline="-25000" dirty="0"/>
          </a:p>
          <a:p>
            <a:pPr lvl="2"/>
            <a:r>
              <a:rPr lang="en-US" dirty="0"/>
              <a:t>Modify</a:t>
            </a:r>
          </a:p>
          <a:p>
            <a:pPr lvl="3"/>
            <a:r>
              <a:rPr lang="en-US" sz="2400" dirty="0"/>
              <a:t>the</a:t>
            </a:r>
            <a:r>
              <a:rPr lang="en-US" sz="2400" dirty="0">
                <a:solidFill>
                  <a:srgbClr val="BC3700"/>
                </a:solidFill>
              </a:rPr>
              <a:t> incident electron energy </a:t>
            </a:r>
            <a:r>
              <a:rPr lang="en-US" sz="2400" dirty="0"/>
              <a:t>and</a:t>
            </a:r>
          </a:p>
          <a:p>
            <a:pPr lvl="3"/>
            <a:r>
              <a:rPr lang="en-US" sz="2400" dirty="0"/>
              <a:t>the</a:t>
            </a:r>
            <a:r>
              <a:rPr lang="en-US" sz="2400" dirty="0">
                <a:solidFill>
                  <a:srgbClr val="BC3700"/>
                </a:solidFill>
              </a:rPr>
              <a:t> thickness </a:t>
            </a:r>
            <a:r>
              <a:rPr lang="en-US" sz="2400" dirty="0"/>
              <a:t>of the 1st layer</a:t>
            </a:r>
            <a:r>
              <a:rPr lang="en-US" sz="2400" dirty="0">
                <a:solidFill>
                  <a:srgbClr val="BC3700"/>
                </a:solidFill>
              </a:rPr>
              <a:t/>
            </a:r>
            <a:br>
              <a:rPr lang="en-US" sz="2400" dirty="0">
                <a:solidFill>
                  <a:srgbClr val="BC3700"/>
                </a:solidFill>
              </a:rPr>
            </a:br>
            <a:r>
              <a:rPr lang="en-US" sz="2400" dirty="0"/>
              <a:t>so that</a:t>
            </a:r>
          </a:p>
          <a:p>
            <a:pPr lvl="3"/>
            <a:r>
              <a:rPr lang="en-US" sz="2400" dirty="0"/>
              <a:t>the</a:t>
            </a:r>
            <a:r>
              <a:rPr lang="en-US" sz="2400" dirty="0">
                <a:solidFill>
                  <a:srgbClr val="004E47"/>
                </a:solidFill>
              </a:rPr>
              <a:t> </a:t>
            </a:r>
            <a:r>
              <a:rPr lang="en-US" sz="2400" dirty="0">
                <a:solidFill>
                  <a:srgbClr val="316501"/>
                </a:solidFill>
              </a:rPr>
              <a:t>residual energy </a:t>
            </a:r>
            <a:r>
              <a:rPr lang="en-US" sz="2400" dirty="0"/>
              <a:t>and</a:t>
            </a:r>
          </a:p>
          <a:p>
            <a:pPr lvl="3"/>
            <a:r>
              <a:rPr lang="en-US" sz="2400" dirty="0"/>
              <a:t>the</a:t>
            </a:r>
            <a:r>
              <a:rPr lang="en-US" sz="2400" dirty="0">
                <a:solidFill>
                  <a:srgbClr val="316501"/>
                </a:solidFill>
              </a:rPr>
              <a:t> half-value angle </a:t>
            </a:r>
            <a:r>
              <a:rPr lang="en-US" sz="2400" dirty="0"/>
              <a:t>of multiple scattering</a:t>
            </a:r>
            <a:br>
              <a:rPr lang="en-US" sz="2400" dirty="0"/>
            </a:br>
            <a:r>
              <a:rPr lang="en-US" sz="2400" dirty="0"/>
              <a:t>are kept the same at the interface</a:t>
            </a:r>
          </a:p>
          <a:p>
            <a:pPr lvl="2"/>
            <a:r>
              <a:rPr lang="en-US" dirty="0"/>
              <a:t>Then </a:t>
            </a:r>
            <a:r>
              <a:rPr lang="en-US" i="1" dirty="0" err="1"/>
              <a:t>D</a:t>
            </a:r>
            <a:r>
              <a:rPr lang="en-US" dirty="0" err="1"/>
              <a:t>(</a:t>
            </a:r>
            <a:r>
              <a:rPr lang="en-US" i="1" dirty="0" err="1"/>
              <a:t>z</a:t>
            </a:r>
            <a:r>
              <a:rPr lang="en-US" dirty="0"/>
              <a:t>) in the 2nd layer remains approximately unchanged</a:t>
            </a:r>
          </a:p>
        </p:txBody>
      </p:sp>
      <p:pic>
        <p:nvPicPr>
          <p:cNvPr id="51204"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49300" y="6640513"/>
            <a:ext cx="5346700" cy="3160712"/>
          </a:xfrm>
          <a:prstGeom prst="rect">
            <a:avLst/>
          </a:prstGeom>
          <a:noFill/>
          <a:ln w="12700">
            <a:noFill/>
            <a:miter lim="800000"/>
            <a:headEnd/>
            <a:tailEnd/>
          </a:ln>
          <a:effectLst/>
        </p:spPr>
      </p:pic>
    </p:spTree>
  </p:cSld>
  <p:clrMapOvr>
    <a:masterClrMapping/>
  </p:clrMapOv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514350" y="990600"/>
            <a:ext cx="5829300" cy="8074025"/>
          </a:xfrm>
          <a:noFill/>
          <a:ln/>
        </p:spPr>
        <p:txBody>
          <a:bodyPr/>
          <a:lstStyle/>
          <a:p>
            <a:r>
              <a:rPr lang="en-US"/>
              <a:t>Modifications of EDMULT code</a:t>
            </a:r>
          </a:p>
          <a:p>
            <a:pPr lvl="1"/>
            <a:r>
              <a:rPr lang="en-US"/>
              <a:t>Extended to six layers (1995)</a:t>
            </a:r>
          </a:p>
          <a:p>
            <a:pPr lvl="1"/>
            <a:r>
              <a:rPr lang="en-US"/>
              <a:t>Replacement of EDEPOS included (1998)</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r>
              <a:rPr lang="en-US"/>
              <a:t/>
            </a:r>
            <a:br>
              <a:rPr lang="en-US"/>
            </a:br>
            <a:endParaRPr lang="en-US"/>
          </a:p>
          <a:p>
            <a:pPr lvl="1"/>
            <a:r>
              <a:rPr lang="en-US"/>
              <a:t>Cause of discrepancies, now being studied</a:t>
            </a:r>
          </a:p>
        </p:txBody>
      </p:sp>
      <p:pic>
        <p:nvPicPr>
          <p:cNvPr id="53251" name="Picture 3"/>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079500" y="3478213"/>
            <a:ext cx="4635500" cy="4300537"/>
          </a:xfrm>
          <a:prstGeom prst="rect">
            <a:avLst/>
          </a:prstGeom>
          <a:noFill/>
          <a:ln w="12700">
            <a:noFill/>
            <a:miter lim="800000"/>
            <a:headEnd/>
            <a:tailEnd/>
          </a:ln>
          <a:effectLst/>
        </p:spPr>
      </p:pic>
      <p:sp>
        <p:nvSpPr>
          <p:cNvPr id="53252" name="Rectangle 4"/>
          <p:cNvSpPr>
            <a:spLocks noGrp="1" noChangeArrowheads="1"/>
          </p:cNvSpPr>
          <p:nvPr>
            <p:ph type="title"/>
          </p:nvPr>
        </p:nvSpPr>
        <p:spPr>
          <a:xfrm>
            <a:off x="514350" y="804863"/>
            <a:ext cx="5829300" cy="1651000"/>
          </a:xfrm>
          <a:noFill/>
          <a:ln/>
        </p:spPr>
        <p:txBody>
          <a:bodyPr/>
          <a:lstStyle/>
          <a:p>
            <a:r>
              <a:rPr lang="en-US"/>
              <a:t>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514350" y="2479675"/>
            <a:ext cx="5829300" cy="6965950"/>
          </a:xfrm>
          <a:noFill/>
          <a:ln/>
        </p:spPr>
        <p:txBody>
          <a:bodyPr/>
          <a:lstStyle/>
          <a:p>
            <a:r>
              <a:rPr lang="en-US"/>
              <a:t>Increasing capability of computers would favor Monte Carlo and transport-equation methods.</a:t>
            </a:r>
          </a:p>
          <a:p>
            <a:r>
              <a:rPr lang="en-US"/>
              <a:t>Semiempirical models together with various analytic formulas for physical parameters would however continue to be used for:</a:t>
            </a:r>
          </a:p>
          <a:p>
            <a:pPr lvl="1"/>
            <a:r>
              <a:rPr lang="en-US"/>
              <a:t>simple and rapid evaluation</a:t>
            </a:r>
          </a:p>
          <a:p>
            <a:pPr lvl="1"/>
            <a:r>
              <a:rPr lang="en-US"/>
              <a:t>inclusion in a large computer programs in which electron penetration is one of many relevant phenomena.</a:t>
            </a:r>
          </a:p>
        </p:txBody>
      </p:sp>
      <p:sp>
        <p:nvSpPr>
          <p:cNvPr id="55299" name="Rectangle 3"/>
          <p:cNvSpPr>
            <a:spLocks noChangeArrowheads="1"/>
          </p:cNvSpPr>
          <p:nvPr/>
        </p:nvSpPr>
        <p:spPr bwMode="auto">
          <a:xfrm>
            <a:off x="990600" y="914400"/>
            <a:ext cx="4800600" cy="1219200"/>
          </a:xfrm>
          <a:prstGeom prst="rect">
            <a:avLst/>
          </a:prstGeom>
          <a:solidFill>
            <a:srgbClr val="FCFEB9"/>
          </a:solidFill>
          <a:ln w="12700">
            <a:noFill/>
            <a:miter lim="800000"/>
            <a:headEnd/>
            <a:tailEnd/>
          </a:ln>
          <a:effectLst/>
        </p:spPr>
        <p:txBody>
          <a:bodyPr wrap="none" anchor="ctr">
            <a:prstTxWarp prst="textNoShape">
              <a:avLst/>
            </a:prstTxWarp>
          </a:bodyPr>
          <a:lstStyle/>
          <a:p>
            <a:endParaRPr lang="en-US"/>
          </a:p>
        </p:txBody>
      </p:sp>
      <p:sp>
        <p:nvSpPr>
          <p:cNvPr id="55300" name="Rectangle 4"/>
          <p:cNvSpPr>
            <a:spLocks noGrp="1" noChangeArrowheads="1"/>
          </p:cNvSpPr>
          <p:nvPr>
            <p:ph type="title"/>
          </p:nvPr>
        </p:nvSpPr>
        <p:spPr>
          <a:xfrm>
            <a:off x="514350" y="728663"/>
            <a:ext cx="5829300" cy="1651000"/>
          </a:xfrm>
          <a:noFill/>
          <a:ln/>
        </p:spPr>
        <p:txBody>
          <a:bodyPr/>
          <a:lstStyle/>
          <a:p>
            <a:r>
              <a:rPr lang="en-US" sz="3600"/>
              <a:t>Future of Semiempirical Models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209800" y="1524000"/>
            <a:ext cx="2438400" cy="685800"/>
          </a:xfrm>
          <a:prstGeom prst="rect">
            <a:avLst/>
          </a:prstGeom>
          <a:solidFill>
            <a:srgbClr val="FCFEB9"/>
          </a:solidFill>
          <a:ln w="12700">
            <a:noFill/>
            <a:miter lim="800000"/>
            <a:headEnd/>
            <a:tailEnd/>
          </a:ln>
          <a:effectLst/>
        </p:spPr>
        <p:txBody>
          <a:bodyPr wrap="none" anchor="ctr">
            <a:prstTxWarp prst="textNoShape">
              <a:avLst/>
            </a:prstTxWarp>
          </a:bodyPr>
          <a:lstStyle/>
          <a:p>
            <a:endParaRPr lang="en-US"/>
          </a:p>
        </p:txBody>
      </p:sp>
      <p:sp>
        <p:nvSpPr>
          <p:cNvPr id="57347" name="Rectangle 3"/>
          <p:cNvSpPr>
            <a:spLocks noGrp="1" noChangeArrowheads="1"/>
          </p:cNvSpPr>
          <p:nvPr>
            <p:ph type="title"/>
          </p:nvPr>
        </p:nvSpPr>
        <p:spPr>
          <a:xfrm>
            <a:off x="514350" y="1295400"/>
            <a:ext cx="5829300" cy="1143000"/>
          </a:xfrm>
          <a:noFill/>
          <a:ln/>
        </p:spPr>
        <p:txBody>
          <a:bodyPr/>
          <a:lstStyle/>
          <a:p>
            <a:r>
              <a:rPr lang="en-US" sz="3600"/>
              <a:t>Conclusion</a:t>
            </a:r>
          </a:p>
        </p:txBody>
      </p:sp>
      <p:sp>
        <p:nvSpPr>
          <p:cNvPr id="57348" name="Rectangle 4"/>
          <p:cNvSpPr>
            <a:spLocks noChangeArrowheads="1"/>
          </p:cNvSpPr>
          <p:nvPr/>
        </p:nvSpPr>
        <p:spPr bwMode="auto">
          <a:xfrm>
            <a:off x="360363" y="3025775"/>
            <a:ext cx="6045200" cy="4486275"/>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3200"/>
              <a:t>Physicists always prefer a simple description of a phenomenon to a full and exhaustive one, even at the price of having to make later corrections ...</a:t>
            </a:r>
          </a:p>
          <a:p>
            <a:pPr algn="r"/>
            <a:r>
              <a:rPr lang="en-US" sz="3200"/>
              <a:t>Roger G. Newton, “What</a:t>
            </a:r>
          </a:p>
          <a:p>
            <a:pPr algn="r"/>
            <a:r>
              <a:rPr lang="en-US" sz="3200"/>
              <a:t>Makes Nature Tick?”</a:t>
            </a:r>
          </a:p>
          <a:p>
            <a:pPr algn="r"/>
            <a:endParaRPr lang="en-US" sz="3200"/>
          </a:p>
          <a:p>
            <a:r>
              <a:rPr lang="en-US" sz="3200"/>
              <a:t>This proves that we </a:t>
            </a:r>
            <a:r>
              <a:rPr lang="en-US" sz="3200" i="1"/>
              <a:t>are</a:t>
            </a:r>
            <a:r>
              <a:rPr lang="en-US" sz="3200"/>
              <a:t> physicists.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600200" y="1219200"/>
            <a:ext cx="3505200" cy="533400"/>
          </a:xfrm>
          <a:prstGeom prst="rect">
            <a:avLst/>
          </a:prstGeom>
          <a:solidFill>
            <a:srgbClr val="FFD2E6"/>
          </a:solidFill>
          <a:ln w="12700">
            <a:noFill/>
            <a:miter lim="800000"/>
            <a:headEnd/>
            <a:tailEnd/>
          </a:ln>
          <a:effectLst/>
        </p:spPr>
        <p:txBody>
          <a:bodyPr wrap="none" anchor="ctr">
            <a:prstTxWarp prst="textNoShape">
              <a:avLst/>
            </a:prstTxWarp>
          </a:bodyPr>
          <a:lstStyle/>
          <a:p>
            <a:endParaRPr lang="en-US"/>
          </a:p>
        </p:txBody>
      </p:sp>
      <p:sp>
        <p:nvSpPr>
          <p:cNvPr id="8195" name="Rectangle 3"/>
          <p:cNvSpPr>
            <a:spLocks noChangeArrowheads="1"/>
          </p:cNvSpPr>
          <p:nvPr/>
        </p:nvSpPr>
        <p:spPr bwMode="auto">
          <a:xfrm>
            <a:off x="1600200" y="5942013"/>
            <a:ext cx="5029200" cy="2208212"/>
          </a:xfrm>
          <a:prstGeom prst="rect">
            <a:avLst/>
          </a:prstGeom>
          <a:solidFill>
            <a:srgbClr val="FCFEB9"/>
          </a:solidFill>
          <a:ln w="12700">
            <a:noFill/>
            <a:miter lim="800000"/>
            <a:headEnd/>
            <a:tailEnd/>
          </a:ln>
          <a:effectLst/>
        </p:spPr>
        <p:txBody>
          <a:bodyPr wrap="none" anchor="ctr">
            <a:prstTxWarp prst="textNoShape">
              <a:avLst/>
            </a:prstTxWarp>
          </a:bodyPr>
          <a:lstStyle/>
          <a:p>
            <a:endParaRPr lang="en-US"/>
          </a:p>
        </p:txBody>
      </p:sp>
      <p:sp>
        <p:nvSpPr>
          <p:cNvPr id="8196" name="Rectangle 4"/>
          <p:cNvSpPr>
            <a:spLocks noChangeArrowheads="1"/>
          </p:cNvSpPr>
          <p:nvPr/>
        </p:nvSpPr>
        <p:spPr bwMode="auto">
          <a:xfrm>
            <a:off x="1600200" y="8226425"/>
            <a:ext cx="2819400" cy="457200"/>
          </a:xfrm>
          <a:prstGeom prst="rect">
            <a:avLst/>
          </a:prstGeom>
          <a:solidFill>
            <a:srgbClr val="DBFFB8"/>
          </a:solidFill>
          <a:ln w="12700">
            <a:noFill/>
            <a:miter lim="800000"/>
            <a:headEnd/>
            <a:tailEnd/>
          </a:ln>
          <a:effectLst/>
        </p:spPr>
        <p:txBody>
          <a:bodyPr wrap="none" anchor="ctr">
            <a:prstTxWarp prst="textNoShape">
              <a:avLst/>
            </a:prstTxWarp>
          </a:bodyPr>
          <a:lstStyle/>
          <a:p>
            <a:endParaRPr lang="en-US"/>
          </a:p>
        </p:txBody>
      </p:sp>
      <p:sp>
        <p:nvSpPr>
          <p:cNvPr id="8197" name="Rectangle 5"/>
          <p:cNvSpPr>
            <a:spLocks noChangeArrowheads="1"/>
          </p:cNvSpPr>
          <p:nvPr/>
        </p:nvSpPr>
        <p:spPr bwMode="auto">
          <a:xfrm>
            <a:off x="1600200" y="1752600"/>
            <a:ext cx="5029200" cy="3122613"/>
          </a:xfrm>
          <a:prstGeom prst="rect">
            <a:avLst/>
          </a:prstGeom>
          <a:solidFill>
            <a:srgbClr val="FCFEB9"/>
          </a:solidFill>
          <a:ln w="12700">
            <a:noFill/>
            <a:miter lim="800000"/>
            <a:headEnd/>
            <a:tailEnd/>
          </a:ln>
          <a:effectLst/>
        </p:spPr>
        <p:txBody>
          <a:bodyPr wrap="none" anchor="ctr">
            <a:prstTxWarp prst="textNoShape">
              <a:avLst/>
            </a:prstTxWarp>
          </a:bodyPr>
          <a:lstStyle/>
          <a:p>
            <a:endParaRPr lang="en-US"/>
          </a:p>
        </p:txBody>
      </p:sp>
      <p:sp>
        <p:nvSpPr>
          <p:cNvPr id="8198" name="Rectangle 6"/>
          <p:cNvSpPr>
            <a:spLocks noGrp="1" noChangeArrowheads="1"/>
          </p:cNvSpPr>
          <p:nvPr>
            <p:ph type="title"/>
          </p:nvPr>
        </p:nvSpPr>
        <p:spPr>
          <a:noFill/>
          <a:ln/>
        </p:spPr>
        <p:txBody>
          <a:bodyPr/>
          <a:lstStyle/>
          <a:p>
            <a:r>
              <a:rPr lang="en-US"/>
              <a:t> </a:t>
            </a:r>
          </a:p>
        </p:txBody>
      </p:sp>
      <p:sp>
        <p:nvSpPr>
          <p:cNvPr id="8199" name="Rectangle 7"/>
          <p:cNvSpPr>
            <a:spLocks noGrp="1" noChangeArrowheads="1"/>
          </p:cNvSpPr>
          <p:nvPr>
            <p:ph type="body" idx="1"/>
          </p:nvPr>
        </p:nvSpPr>
        <p:spPr>
          <a:xfrm>
            <a:off x="819150" y="685800"/>
            <a:ext cx="5829300" cy="8455025"/>
          </a:xfrm>
          <a:noFill/>
          <a:ln/>
        </p:spPr>
        <p:txBody>
          <a:bodyPr/>
          <a:lstStyle/>
          <a:p>
            <a:r>
              <a:rPr lang="en-US" dirty="0">
                <a:solidFill>
                  <a:schemeClr val="tx2"/>
                </a:solidFill>
              </a:rPr>
              <a:t>Quantity treated</a:t>
            </a:r>
            <a:endParaRPr lang="en-US" dirty="0"/>
          </a:p>
          <a:p>
            <a:pPr lvl="1"/>
            <a:r>
              <a:rPr lang="en-US" dirty="0"/>
              <a:t>Energy deposition </a:t>
            </a:r>
            <a:r>
              <a:rPr lang="en-US" i="1" dirty="0" err="1"/>
              <a:t>D</a:t>
            </a:r>
            <a:r>
              <a:rPr lang="en-US" dirty="0" err="1"/>
              <a:t>(</a:t>
            </a:r>
            <a:r>
              <a:rPr lang="en-US" i="1" dirty="0" err="1"/>
              <a:t>z</a:t>
            </a:r>
            <a:r>
              <a:rPr lang="en-US" dirty="0"/>
              <a:t>):</a:t>
            </a:r>
            <a:br>
              <a:rPr lang="en-US" dirty="0"/>
            </a:br>
            <a:r>
              <a:rPr lang="en-US" dirty="0"/>
              <a:t>absorbed dose per unit </a:t>
            </a:r>
            <a:r>
              <a:rPr lang="en-US" dirty="0" err="1"/>
              <a:t>fluence</a:t>
            </a:r>
            <a:r>
              <a:rPr lang="en-US" dirty="0"/>
              <a:t> </a:t>
            </a:r>
            <a:br>
              <a:rPr lang="en-US" dirty="0"/>
            </a:br>
            <a:r>
              <a:rPr lang="en-US" dirty="0"/>
              <a:t>at depth </a:t>
            </a:r>
            <a:r>
              <a:rPr lang="en-US" i="1" dirty="0" err="1"/>
              <a:t>z</a:t>
            </a:r>
            <a:endParaRPr lang="en-US" i="1" dirty="0"/>
          </a:p>
          <a:p>
            <a:pPr lvl="2"/>
            <a:r>
              <a:rPr lang="en-US" sz="2800" dirty="0"/>
              <a:t>for plane-parallel beams (broad beam)</a:t>
            </a:r>
            <a:br>
              <a:rPr lang="en-US" sz="2800" dirty="0"/>
            </a:br>
            <a:r>
              <a:rPr lang="en-US" sz="2800" dirty="0"/>
              <a:t>normally incident on:</a:t>
            </a:r>
            <a:endParaRPr lang="en-US" dirty="0"/>
          </a:p>
          <a:p>
            <a:pPr lvl="3"/>
            <a:r>
              <a:rPr lang="en-US" sz="2800" dirty="0"/>
              <a:t>homogeneous semi</a:t>
            </a:r>
            <a:r>
              <a:rPr lang="en-US" sz="2800" dirty="0" smtClean="0"/>
              <a:t>-infinite </a:t>
            </a:r>
            <a:r>
              <a:rPr lang="en-US" sz="2800" dirty="0"/>
              <a:t>absorbers</a:t>
            </a:r>
          </a:p>
          <a:p>
            <a:pPr lvl="3"/>
            <a:r>
              <a:rPr lang="en-US" sz="2800" dirty="0"/>
              <a:t>or multilayer slab absorbers</a:t>
            </a:r>
          </a:p>
          <a:p>
            <a:pPr lvl="1"/>
            <a:r>
              <a:rPr lang="en-US" dirty="0"/>
              <a:t>Equivalent to: </a:t>
            </a:r>
            <a:br>
              <a:rPr lang="en-US" dirty="0"/>
            </a:br>
            <a:r>
              <a:rPr lang="en-US" dirty="0"/>
              <a:t>absorbed dose per incident electron, integrated over an infinite transverse plane at depth </a:t>
            </a:r>
            <a:r>
              <a:rPr lang="en-US" i="1" dirty="0" err="1"/>
              <a:t>z</a:t>
            </a:r>
            <a:endParaRPr lang="en-US" dirty="0"/>
          </a:p>
          <a:p>
            <a:pPr lvl="2"/>
            <a:r>
              <a:rPr lang="en-US" sz="2800" dirty="0"/>
              <a:t>for a point-</a:t>
            </a:r>
            <a:r>
              <a:rPr lang="en-US" sz="2800" dirty="0" err="1"/>
              <a:t>monodirectional</a:t>
            </a:r>
            <a:r>
              <a:rPr lang="en-US" sz="2800" dirty="0"/>
              <a:t> beam (narrow or pencil beam) </a:t>
            </a:r>
          </a:p>
          <a:p>
            <a:pPr lvl="1"/>
            <a:r>
              <a:rPr lang="en-US" dirty="0"/>
              <a:t>“Reciprocity rule”</a:t>
            </a:r>
          </a:p>
        </p:txBody>
      </p:sp>
      <p:pic>
        <p:nvPicPr>
          <p:cNvPr id="8200" name="Picture 8"/>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77800" y="6005513"/>
            <a:ext cx="1295400" cy="1992312"/>
          </a:xfrm>
          <a:prstGeom prst="rect">
            <a:avLst/>
          </a:prstGeom>
          <a:noFill/>
          <a:ln w="12700">
            <a:noFill/>
            <a:miter lim="800000"/>
            <a:headEnd/>
            <a:tailEnd/>
          </a:ln>
          <a:effectLst/>
        </p:spPr>
      </p:pic>
      <p:pic>
        <p:nvPicPr>
          <p:cNvPr id="8201" name="Picture 9"/>
          <p:cNvPicPr>
            <a:picLocks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177800" y="2728913"/>
            <a:ext cx="1295400" cy="1993900"/>
          </a:xfrm>
          <a:prstGeom prst="rect">
            <a:avLst/>
          </a:prstGeom>
          <a:noFill/>
          <a:ln w="12700">
            <a:noFill/>
            <a:miter lim="800000"/>
            <a:headEnd/>
            <a:tailEnd/>
          </a:ln>
          <a:effectLst/>
        </p:spPr>
      </p:pic>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514350" y="1447800"/>
            <a:ext cx="5829300" cy="5865813"/>
          </a:xfrm>
          <a:noFill/>
          <a:ln/>
        </p:spPr>
        <p:txBody>
          <a:bodyPr/>
          <a:lstStyle/>
          <a:p>
            <a:r>
              <a:rPr lang="en-US" dirty="0">
                <a:solidFill>
                  <a:schemeClr val="tx2"/>
                </a:solidFill>
              </a:rPr>
              <a:t>Applicability of algorithms for </a:t>
            </a:r>
            <a:r>
              <a:rPr lang="en-US" i="1" dirty="0" err="1">
                <a:solidFill>
                  <a:schemeClr val="tx2"/>
                </a:solidFill>
              </a:rPr>
              <a:t>D</a:t>
            </a:r>
            <a:r>
              <a:rPr lang="en-US" dirty="0" err="1">
                <a:solidFill>
                  <a:schemeClr val="tx2"/>
                </a:solidFill>
              </a:rPr>
              <a:t>(</a:t>
            </a:r>
            <a:r>
              <a:rPr lang="en-US" i="1" dirty="0" err="1">
                <a:solidFill>
                  <a:schemeClr val="tx2"/>
                </a:solidFill>
              </a:rPr>
              <a:t>z</a:t>
            </a:r>
            <a:r>
              <a:rPr lang="en-US" dirty="0">
                <a:solidFill>
                  <a:schemeClr val="tx2"/>
                </a:solidFill>
              </a:rPr>
              <a:t>) to beams other than broad ones</a:t>
            </a:r>
            <a:endParaRPr lang="en-US" i="1" dirty="0"/>
          </a:p>
          <a:p>
            <a:pPr lvl="1"/>
            <a:r>
              <a:rPr lang="en-US" dirty="0"/>
              <a:t>A factor in the dose</a:t>
            </a:r>
            <a:r>
              <a:rPr lang="en-US" dirty="0" smtClean="0"/>
              <a:t>-distribution </a:t>
            </a:r>
            <a:r>
              <a:rPr lang="en-US" dirty="0"/>
              <a:t>expressions for </a:t>
            </a:r>
            <a:r>
              <a:rPr lang="en-US" dirty="0">
                <a:solidFill>
                  <a:srgbClr val="BC3700"/>
                </a:solidFill>
              </a:rPr>
              <a:t>beams with finite cross sections </a:t>
            </a:r>
            <a:r>
              <a:rPr lang="en-US" dirty="0"/>
              <a:t>(rectangular or circular).</a:t>
            </a:r>
          </a:p>
          <a:p>
            <a:pPr lvl="2"/>
            <a:r>
              <a:rPr lang="en-US" sz="2800" dirty="0" err="1"/>
              <a:t>Abou-Mandour</a:t>
            </a:r>
            <a:r>
              <a:rPr lang="en-US" sz="2800" dirty="0"/>
              <a:t> et al. (1983)</a:t>
            </a:r>
          </a:p>
          <a:p>
            <a:pPr lvl="1">
              <a:buClr>
                <a:schemeClr val="tx1"/>
              </a:buClr>
            </a:pPr>
            <a:r>
              <a:rPr lang="en-US" dirty="0">
                <a:solidFill>
                  <a:srgbClr val="BC3700"/>
                </a:solidFill>
              </a:rPr>
              <a:t>Central-axis depth–dose curves specific to machine conditions</a:t>
            </a:r>
            <a:r>
              <a:rPr lang="en-US" dirty="0"/>
              <a:t>, by adjusting free parameters included</a:t>
            </a:r>
          </a:p>
        </p:txBody>
      </p:sp>
      <p:sp>
        <p:nvSpPr>
          <p:cNvPr id="10243" name="Rectangle 3"/>
          <p:cNvSpPr>
            <a:spLocks noGrp="1" noChangeArrowheads="1"/>
          </p:cNvSpPr>
          <p:nvPr>
            <p:ph type="title"/>
          </p:nvPr>
        </p:nvSpPr>
        <p:spPr>
          <a:noFill/>
          <a:ln/>
        </p:spPr>
        <p:txBody>
          <a:bodyPr/>
          <a:lstStyle/>
          <a:p>
            <a:r>
              <a:rPr lang="en-US"/>
              <a: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143000" y="2665413"/>
            <a:ext cx="4419600" cy="762000"/>
          </a:xfrm>
          <a:prstGeom prst="rect">
            <a:avLst/>
          </a:prstGeom>
          <a:solidFill>
            <a:srgbClr val="FFD2E6"/>
          </a:solidFill>
          <a:ln w="12700">
            <a:noFill/>
            <a:miter lim="800000"/>
            <a:headEnd/>
            <a:tailEnd/>
          </a:ln>
          <a:effectLst/>
        </p:spPr>
        <p:txBody>
          <a:bodyPr wrap="none" anchor="ctr">
            <a:prstTxWarp prst="textNoShape">
              <a:avLst/>
            </a:prstTxWarp>
          </a:bodyPr>
          <a:lstStyle/>
          <a:p>
            <a:endParaRPr lang="en-US"/>
          </a:p>
        </p:txBody>
      </p:sp>
      <p:graphicFrame>
        <p:nvGraphicFramePr>
          <p:cNvPr id="12291" name="Object 3"/>
          <p:cNvGraphicFramePr>
            <a:graphicFrameLocks/>
          </p:cNvGraphicFramePr>
          <p:nvPr/>
        </p:nvGraphicFramePr>
        <p:xfrm>
          <a:off x="1081088" y="2830513"/>
          <a:ext cx="4672012" cy="4381500"/>
        </p:xfrm>
        <a:graphic>
          <a:graphicData uri="http://schemas.openxmlformats.org/presentationml/2006/ole">
            <p:oleObj spid="_x0000_s16384" name="MathType Equation" r:id="rId4" imgW="4686300" imgH="4394200" progId="Equation">
              <p:embed/>
            </p:oleObj>
          </a:graphicData>
        </a:graphic>
      </p:graphicFrame>
      <p:sp>
        <p:nvSpPr>
          <p:cNvPr id="12292" name="Rectangle 4"/>
          <p:cNvSpPr>
            <a:spLocks noGrp="1" noChangeArrowheads="1"/>
          </p:cNvSpPr>
          <p:nvPr>
            <p:ph type="body" idx="1"/>
          </p:nvPr>
        </p:nvSpPr>
        <p:spPr>
          <a:xfrm>
            <a:off x="514350" y="990600"/>
            <a:ext cx="5829300" cy="2055813"/>
          </a:xfrm>
          <a:noFill/>
          <a:ln/>
        </p:spPr>
        <p:txBody>
          <a:bodyPr/>
          <a:lstStyle/>
          <a:p>
            <a:r>
              <a:rPr lang="en-US" dirty="0"/>
              <a:t>Original formulation:</a:t>
            </a:r>
            <a:br>
              <a:rPr lang="en-US" dirty="0"/>
            </a:br>
            <a:r>
              <a:rPr lang="en-US" sz="2800" dirty="0" err="1">
                <a:solidFill>
                  <a:srgbClr val="BC3700"/>
                </a:solidFill>
              </a:rPr>
              <a:t>Kobetich</a:t>
            </a:r>
            <a:r>
              <a:rPr lang="en-US" sz="2800" dirty="0">
                <a:solidFill>
                  <a:srgbClr val="BC3700"/>
                </a:solidFill>
              </a:rPr>
              <a:t> and Katz </a:t>
            </a:r>
            <a:r>
              <a:rPr lang="en-US" sz="2800" dirty="0"/>
              <a:t>(1968) for semi-infinite absorbers</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endParaRPr lang="en-US" sz="2800" dirty="0"/>
          </a:p>
          <a:p>
            <a:pPr lvl="1"/>
            <a:r>
              <a:rPr lang="en-US" dirty="0"/>
              <a:t>Expressions for</a:t>
            </a:r>
            <a:r>
              <a:rPr lang="en-US" dirty="0" smtClean="0"/>
              <a:t> </a:t>
            </a:r>
            <a:r>
              <a:rPr lang="en-US" i="1" dirty="0" err="1" smtClean="0">
                <a:latin typeface="Symbol" pitchFamily="-110" charset="2"/>
              </a:rPr>
              <a:t>η</a:t>
            </a:r>
            <a:r>
              <a:rPr lang="en-US" baseline="-25000" dirty="0" err="1" smtClean="0"/>
              <a:t>TN</a:t>
            </a:r>
            <a:r>
              <a:rPr lang="en-US" dirty="0" err="1"/>
              <a:t>(</a:t>
            </a:r>
            <a:r>
              <a:rPr lang="en-US" i="1" dirty="0" err="1"/>
              <a:t>z</a:t>
            </a:r>
            <a:r>
              <a:rPr lang="en-US" dirty="0"/>
              <a:t>) and </a:t>
            </a:r>
            <a:r>
              <a:rPr lang="en-US" i="1" dirty="0" err="1"/>
              <a:t>T</a:t>
            </a:r>
            <a:r>
              <a:rPr lang="en-US" dirty="0" err="1"/>
              <a:t>(</a:t>
            </a:r>
            <a:r>
              <a:rPr lang="en-US" i="1" dirty="0" err="1"/>
              <a:t>z</a:t>
            </a:r>
            <a:r>
              <a:rPr lang="en-US" dirty="0"/>
              <a:t>): empirical formulas</a:t>
            </a:r>
          </a:p>
        </p:txBody>
      </p:sp>
      <p:sp>
        <p:nvSpPr>
          <p:cNvPr id="12293" name="Rectangle 5"/>
          <p:cNvSpPr>
            <a:spLocks noGrp="1" noChangeArrowheads="1"/>
          </p:cNvSpPr>
          <p:nvPr>
            <p:ph type="title"/>
          </p:nvPr>
        </p:nvSpPr>
        <p:spPr>
          <a:noFill/>
          <a:ln/>
        </p:spPr>
        <p:txBody>
          <a:bodyPr/>
          <a:lstStyle/>
          <a:p>
            <a:r>
              <a:rPr lang="en-US"/>
              <a:t>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38200" y="2970213"/>
            <a:ext cx="5486400" cy="533400"/>
          </a:xfrm>
          <a:prstGeom prst="rect">
            <a:avLst/>
          </a:prstGeom>
          <a:solidFill>
            <a:srgbClr val="FDE3BA"/>
          </a:solidFill>
          <a:ln w="12700">
            <a:noFill/>
            <a:miter lim="800000"/>
            <a:headEnd/>
            <a:tailEnd/>
          </a:ln>
          <a:effectLst/>
        </p:spPr>
        <p:txBody>
          <a:bodyPr wrap="none" anchor="ctr">
            <a:prstTxWarp prst="textNoShape">
              <a:avLst/>
            </a:prstTxWarp>
          </a:bodyPr>
          <a:lstStyle/>
          <a:p>
            <a:endParaRPr lang="en-US"/>
          </a:p>
        </p:txBody>
      </p:sp>
      <p:sp>
        <p:nvSpPr>
          <p:cNvPr id="14339" name="Rectangle 3"/>
          <p:cNvSpPr>
            <a:spLocks noGrp="1" noChangeArrowheads="1"/>
          </p:cNvSpPr>
          <p:nvPr>
            <p:ph type="body" idx="1"/>
          </p:nvPr>
        </p:nvSpPr>
        <p:spPr>
          <a:xfrm>
            <a:off x="514350" y="990600"/>
            <a:ext cx="5829300" cy="2589213"/>
          </a:xfrm>
          <a:noFill/>
          <a:ln/>
        </p:spPr>
        <p:txBody>
          <a:bodyPr/>
          <a:lstStyle/>
          <a:p>
            <a:r>
              <a:rPr lang="en-US"/>
              <a:t>A physicist, among the specialists called in as a consultant to a dairy farm to increase its production, began:</a:t>
            </a:r>
            <a:br>
              <a:rPr lang="en-US"/>
            </a:br>
            <a:r>
              <a:rPr lang="en-US"/>
              <a:t>“Assume the cow is a sphere ...”</a:t>
            </a:r>
            <a:br>
              <a:rPr lang="en-US"/>
            </a:br>
            <a:r>
              <a:rPr lang="en-US"/>
              <a:t/>
            </a:r>
            <a:br>
              <a:rPr lang="en-US"/>
            </a:br>
            <a:r>
              <a:rPr lang="en-US"/>
              <a:t/>
            </a:r>
            <a:br>
              <a:rPr lang="en-US"/>
            </a:br>
            <a:r>
              <a:rPr lang="en-US"/>
              <a:t/>
            </a:r>
            <a:br>
              <a:rPr lang="en-US"/>
            </a:br>
            <a:r>
              <a:rPr lang="en-US"/>
              <a:t/>
            </a:r>
            <a:br>
              <a:rPr lang="en-US"/>
            </a:br>
            <a:endParaRPr lang="en-US"/>
          </a:p>
          <a:p>
            <a:r>
              <a:rPr lang="en-US" i="1"/>
              <a:t>Before doing anything else, abstract out all irrelevant details.</a:t>
            </a:r>
            <a:r>
              <a:rPr lang="en-US"/>
              <a:t/>
            </a:r>
            <a:br>
              <a:rPr lang="en-US"/>
            </a:br>
            <a:r>
              <a:rPr lang="en-US"/>
              <a:t>                  </a:t>
            </a:r>
            <a:r>
              <a:rPr lang="en-US" sz="2800"/>
              <a:t>—Lawrence M. Krauss,</a:t>
            </a:r>
            <a:br>
              <a:rPr lang="en-US" sz="2800"/>
            </a:br>
            <a:r>
              <a:rPr lang="en-US" sz="2800"/>
              <a:t>                        “Fear of Physics”</a:t>
            </a:r>
          </a:p>
        </p:txBody>
      </p:sp>
      <p:sp>
        <p:nvSpPr>
          <p:cNvPr id="14340" name="Rectangle 4"/>
          <p:cNvSpPr>
            <a:spLocks noChangeArrowheads="1"/>
          </p:cNvSpPr>
          <p:nvPr/>
        </p:nvSpPr>
        <p:spPr bwMode="auto">
          <a:xfrm>
            <a:off x="3195638" y="4303713"/>
            <a:ext cx="3286125" cy="10160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2000"/>
              <a:t>Cow from Gustave Courbet, “Taureau blanc et génisse blonde” (c. 1850–51)</a:t>
            </a:r>
          </a:p>
        </p:txBody>
      </p:sp>
      <p:grpSp>
        <p:nvGrpSpPr>
          <p:cNvPr id="14343" name="Group 7"/>
          <p:cNvGrpSpPr>
            <a:grpSpLocks/>
          </p:cNvGrpSpPr>
          <p:nvPr/>
        </p:nvGrpSpPr>
        <p:grpSpPr bwMode="auto">
          <a:xfrm>
            <a:off x="939800" y="3998913"/>
            <a:ext cx="1984375" cy="1562100"/>
            <a:chOff x="592" y="2520"/>
            <a:chExt cx="1250" cy="984"/>
          </a:xfrm>
        </p:grpSpPr>
        <p:pic>
          <p:nvPicPr>
            <p:cNvPr id="14341" name="Picture 5"/>
            <p:cNvPicPr>
              <a:picLocks noChangeArrowheads="1"/>
            </p:cNvPicPr>
            <p:nvPr/>
          </p:nvPicPr>
          <p:blipFill>
            <a:blip r:embed="rId3"/>
            <a:srcRect/>
            <a:stretch>
              <a:fillRect/>
            </a:stretch>
          </p:blipFill>
          <p:spPr bwMode="auto">
            <a:xfrm>
              <a:off x="592" y="2520"/>
              <a:ext cx="1250" cy="984"/>
            </a:xfrm>
            <a:prstGeom prst="rect">
              <a:avLst/>
            </a:prstGeom>
            <a:noFill/>
            <a:ln w="12700">
              <a:noFill/>
              <a:miter lim="800000"/>
              <a:headEnd/>
              <a:tailEnd/>
            </a:ln>
            <a:effectLst/>
          </p:spPr>
        </p:pic>
        <p:sp>
          <p:nvSpPr>
            <p:cNvPr id="14342" name="Oval 6"/>
            <p:cNvSpPr>
              <a:spLocks noChangeArrowheads="1"/>
            </p:cNvSpPr>
            <p:nvPr/>
          </p:nvSpPr>
          <p:spPr bwMode="auto">
            <a:xfrm>
              <a:off x="906" y="2552"/>
              <a:ext cx="718" cy="704"/>
            </a:xfrm>
            <a:prstGeom prst="ellipse">
              <a:avLst/>
            </a:prstGeom>
            <a:noFill/>
            <a:ln w="25400">
              <a:solidFill>
                <a:srgbClr val="FDC0E5"/>
              </a:solidFill>
              <a:round/>
              <a:headEnd/>
              <a:tailEnd/>
            </a:ln>
            <a:effectLst/>
          </p:spPr>
          <p:txBody>
            <a:bodyPr wrap="none" anchor="ctr">
              <a:prstTxWarp prst="textNoShape">
                <a:avLst/>
              </a:prstTxWarp>
            </a:bodyPr>
            <a:lstStyle/>
            <a:p>
              <a:endParaRPr lang="en-US"/>
            </a:p>
          </p:txBody>
        </p:sp>
      </p:grpSp>
      <p:sp>
        <p:nvSpPr>
          <p:cNvPr id="14344" name="Rectangle 8"/>
          <p:cNvSpPr>
            <a:spLocks noGrp="1" noChangeArrowheads="1"/>
          </p:cNvSpPr>
          <p:nvPr>
            <p:ph type="title"/>
          </p:nvPr>
        </p:nvSpPr>
        <p:spPr>
          <a:noFill/>
          <a:ln/>
        </p:spPr>
        <p:txBody>
          <a:bodyPr/>
          <a:lstStyle/>
          <a:p>
            <a:r>
              <a:rPr lang="en-US"/>
              <a: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a:lstStyle/>
          <a:p>
            <a:r>
              <a:rPr lang="en-US"/>
              <a:t> </a:t>
            </a:r>
          </a:p>
        </p:txBody>
      </p:sp>
      <p:sp>
        <p:nvSpPr>
          <p:cNvPr id="16387" name="Rectangle 3"/>
          <p:cNvSpPr>
            <a:spLocks noGrp="1" noChangeArrowheads="1"/>
          </p:cNvSpPr>
          <p:nvPr>
            <p:ph type="body" idx="1"/>
          </p:nvPr>
        </p:nvSpPr>
        <p:spPr>
          <a:xfrm>
            <a:off x="514350" y="457200"/>
            <a:ext cx="6115050" cy="1752600"/>
          </a:xfrm>
          <a:noFill/>
          <a:ln/>
        </p:spPr>
        <p:txBody>
          <a:bodyPr/>
          <a:lstStyle/>
          <a:p>
            <a:pPr lvl="1"/>
            <a:r>
              <a:rPr lang="en-US">
                <a:solidFill>
                  <a:srgbClr val="00279F"/>
                </a:solidFill>
              </a:rPr>
              <a:t>Agreement of Kobetich–Katz algorithm with experiment:</a:t>
            </a:r>
            <a:br>
              <a:rPr lang="en-US">
                <a:solidFill>
                  <a:srgbClr val="00279F"/>
                </a:solidFill>
              </a:rPr>
            </a:br>
            <a:r>
              <a:rPr lang="en-US">
                <a:solidFill>
                  <a:srgbClr val="00279F"/>
                </a:solidFill>
              </a:rPr>
              <a:t>Rather good when </a:t>
            </a:r>
            <a:r>
              <a:rPr lang="en-US">
                <a:solidFill>
                  <a:srgbClr val="BC3700"/>
                </a:solidFill>
              </a:rPr>
              <a:t>viewed on logarithmic scales</a:t>
            </a:r>
          </a:p>
        </p:txBody>
      </p:sp>
      <p:pic>
        <p:nvPicPr>
          <p:cNvPr id="16388" name="Picture 4"/>
          <p:cNvPicPr>
            <a:picLocks noChangeArrowheads="1"/>
          </p:cNvPicPr>
          <p:nvPr/>
        </p:nvPicPr>
        <p:blipFill>
          <a:blip r:embed="rId3"/>
          <a:srcRect/>
          <a:stretch>
            <a:fillRect/>
          </a:stretch>
        </p:blipFill>
        <p:spPr bwMode="auto">
          <a:xfrm>
            <a:off x="1930400" y="2311400"/>
            <a:ext cx="3251200" cy="7067550"/>
          </a:xfrm>
          <a:prstGeom prst="rect">
            <a:avLst/>
          </a:prstGeom>
          <a:noFill/>
          <a:ln w="12700">
            <a:noFill/>
            <a:miter lim="800000"/>
            <a:headEnd/>
            <a:tailEnd/>
          </a:ln>
          <a:effectLst/>
        </p:spPr>
      </p:pic>
    </p:spTree>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143000" y="457200"/>
            <a:ext cx="4495800" cy="1295400"/>
          </a:xfrm>
          <a:prstGeom prst="rect">
            <a:avLst/>
          </a:prstGeom>
          <a:solidFill>
            <a:srgbClr val="FCFEB9"/>
          </a:solidFill>
          <a:ln w="12700">
            <a:noFill/>
            <a:miter lim="800000"/>
            <a:headEnd/>
            <a:tailEnd/>
          </a:ln>
          <a:effectLst/>
        </p:spPr>
        <p:txBody>
          <a:bodyPr wrap="none" anchor="ctr">
            <a:prstTxWarp prst="textNoShape">
              <a:avLst/>
            </a:prstTxWarp>
          </a:bodyPr>
          <a:lstStyle/>
          <a:p>
            <a:endParaRPr lang="en-US"/>
          </a:p>
        </p:txBody>
      </p:sp>
      <p:sp>
        <p:nvSpPr>
          <p:cNvPr id="18435" name="Rectangle 3"/>
          <p:cNvSpPr>
            <a:spLocks noGrp="1" noChangeArrowheads="1"/>
          </p:cNvSpPr>
          <p:nvPr>
            <p:ph type="title"/>
          </p:nvPr>
        </p:nvSpPr>
        <p:spPr>
          <a:xfrm>
            <a:off x="514350" y="500063"/>
            <a:ext cx="5829300" cy="1252537"/>
          </a:xfrm>
          <a:noFill/>
          <a:ln/>
        </p:spPr>
        <p:txBody>
          <a:bodyPr/>
          <a:lstStyle/>
          <a:p>
            <a:r>
              <a:rPr lang="en-US" sz="4000"/>
              <a:t>Our Work for More Accurate Algorithms</a:t>
            </a:r>
          </a:p>
        </p:txBody>
      </p:sp>
      <p:sp>
        <p:nvSpPr>
          <p:cNvPr id="18436" name="Rectangle 4"/>
          <p:cNvSpPr>
            <a:spLocks noGrp="1" noChangeArrowheads="1"/>
          </p:cNvSpPr>
          <p:nvPr>
            <p:ph type="body" idx="1"/>
          </p:nvPr>
        </p:nvSpPr>
        <p:spPr>
          <a:xfrm>
            <a:off x="514350" y="1871663"/>
            <a:ext cx="5829300" cy="1403350"/>
          </a:xfrm>
          <a:noFill/>
          <a:ln/>
        </p:spPr>
        <p:txBody>
          <a:bodyPr/>
          <a:lstStyle/>
          <a:p>
            <a:r>
              <a:rPr lang="en-US"/>
              <a:t>Modification of Kobetich–Katz algorithm: </a:t>
            </a:r>
            <a:r>
              <a:rPr lang="en-US" sz="2800">
                <a:solidFill>
                  <a:srgbClr val="BC3700"/>
                </a:solidFill>
              </a:rPr>
              <a:t>EDEPOS </a:t>
            </a:r>
            <a:r>
              <a:rPr lang="en-US" sz="2400"/>
              <a:t>(</a:t>
            </a:r>
            <a:r>
              <a:rPr lang="en-US" sz="2400">
                <a:solidFill>
                  <a:srgbClr val="BC3700"/>
                </a:solidFill>
              </a:rPr>
              <a:t>E</a:t>
            </a:r>
            <a:r>
              <a:rPr lang="en-US" sz="2400"/>
              <a:t>nergy </a:t>
            </a:r>
            <a:r>
              <a:rPr lang="en-US" sz="2400">
                <a:solidFill>
                  <a:srgbClr val="BC3700"/>
                </a:solidFill>
              </a:rPr>
              <a:t>Depos</a:t>
            </a:r>
            <a:r>
              <a:rPr lang="en-US" sz="2400"/>
              <a:t>ition) 1974</a:t>
            </a:r>
          </a:p>
        </p:txBody>
      </p:sp>
      <p:grpSp>
        <p:nvGrpSpPr>
          <p:cNvPr id="18442" name="Group 10"/>
          <p:cNvGrpSpPr>
            <a:grpSpLocks/>
          </p:cNvGrpSpPr>
          <p:nvPr/>
        </p:nvGrpSpPr>
        <p:grpSpPr bwMode="auto">
          <a:xfrm>
            <a:off x="1320800" y="6399213"/>
            <a:ext cx="4356100" cy="3173412"/>
            <a:chOff x="832" y="4032"/>
            <a:chExt cx="2744" cy="2000"/>
          </a:xfrm>
        </p:grpSpPr>
        <p:pic>
          <p:nvPicPr>
            <p:cNvPr id="18437" name="Picture 5"/>
            <p:cNvPicPr>
              <a:picLocks noChangeArrowheads="1"/>
            </p:cNvPicPr>
            <p:nvPr/>
          </p:nvPicPr>
          <p:blipFill>
            <a:blip r:embed="rId4"/>
            <a:srcRect/>
            <a:stretch>
              <a:fillRect/>
            </a:stretch>
          </p:blipFill>
          <p:spPr bwMode="auto">
            <a:xfrm>
              <a:off x="832" y="4032"/>
              <a:ext cx="2744" cy="2000"/>
            </a:xfrm>
            <a:prstGeom prst="rect">
              <a:avLst/>
            </a:prstGeom>
            <a:noFill/>
            <a:ln w="12700">
              <a:noFill/>
              <a:miter lim="800000"/>
              <a:headEnd/>
              <a:tailEnd/>
            </a:ln>
            <a:effectLst/>
          </p:spPr>
        </p:pic>
        <p:sp>
          <p:nvSpPr>
            <p:cNvPr id="18438" name="Rectangle 6"/>
            <p:cNvSpPr>
              <a:spLocks noChangeArrowheads="1"/>
            </p:cNvSpPr>
            <p:nvPr/>
          </p:nvSpPr>
          <p:spPr bwMode="auto">
            <a:xfrm>
              <a:off x="1811" y="4154"/>
              <a:ext cx="977" cy="17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latin typeface="Helvetica" pitchFamily="-110" charset="0"/>
                </a:rPr>
                <a:t>KOBETICH &amp; KATZ</a:t>
              </a:r>
            </a:p>
          </p:txBody>
        </p:sp>
        <p:sp>
          <p:nvSpPr>
            <p:cNvPr id="18439" name="Line 7"/>
            <p:cNvSpPr>
              <a:spLocks noChangeShapeType="1"/>
            </p:cNvSpPr>
            <p:nvPr/>
          </p:nvSpPr>
          <p:spPr bwMode="auto">
            <a:xfrm>
              <a:off x="1588" y="4224"/>
              <a:ext cx="232"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8440" name="Line 8"/>
            <p:cNvSpPr>
              <a:spLocks noChangeShapeType="1"/>
            </p:cNvSpPr>
            <p:nvPr/>
          </p:nvSpPr>
          <p:spPr bwMode="auto">
            <a:xfrm>
              <a:off x="1780" y="4368"/>
              <a:ext cx="232"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8441" name="Rectangle 9"/>
            <p:cNvSpPr>
              <a:spLocks noChangeArrowheads="1"/>
            </p:cNvSpPr>
            <p:nvPr/>
          </p:nvSpPr>
          <p:spPr bwMode="auto">
            <a:xfrm>
              <a:off x="2003" y="4298"/>
              <a:ext cx="775" cy="179"/>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latin typeface="Helvetica" pitchFamily="-110" charset="0"/>
                </a:rPr>
                <a:t>TABATA &amp; ITO</a:t>
              </a:r>
            </a:p>
          </p:txBody>
        </p:sp>
      </p:grpSp>
      <p:grpSp>
        <p:nvGrpSpPr>
          <p:cNvPr id="18447" name="Group 15"/>
          <p:cNvGrpSpPr>
            <a:grpSpLocks/>
          </p:cNvGrpSpPr>
          <p:nvPr/>
        </p:nvGrpSpPr>
        <p:grpSpPr bwMode="auto">
          <a:xfrm>
            <a:off x="1555750" y="3427413"/>
            <a:ext cx="3778250" cy="2667000"/>
            <a:chOff x="980" y="2160"/>
            <a:chExt cx="2380" cy="1680"/>
          </a:xfrm>
        </p:grpSpPr>
        <p:sp>
          <p:nvSpPr>
            <p:cNvPr id="18443" name="Rectangle 11"/>
            <p:cNvSpPr>
              <a:spLocks noChangeArrowheads="1"/>
            </p:cNvSpPr>
            <p:nvPr/>
          </p:nvSpPr>
          <p:spPr bwMode="auto">
            <a:xfrm>
              <a:off x="1685" y="2160"/>
              <a:ext cx="136" cy="210"/>
            </a:xfrm>
            <a:prstGeom prst="rect">
              <a:avLst/>
            </a:prstGeom>
            <a:solidFill>
              <a:srgbClr val="FFD2E6"/>
            </a:solidFill>
            <a:ln w="12700">
              <a:noFill/>
              <a:miter lim="800000"/>
              <a:headEnd/>
              <a:tailEnd/>
            </a:ln>
            <a:effectLst/>
          </p:spPr>
          <p:txBody>
            <a:bodyPr wrap="none" anchor="ctr">
              <a:prstTxWarp prst="textNoShape">
                <a:avLst/>
              </a:prstTxWarp>
            </a:bodyPr>
            <a:lstStyle/>
            <a:p>
              <a:endParaRPr lang="en-US"/>
            </a:p>
          </p:txBody>
        </p:sp>
        <p:grpSp>
          <p:nvGrpSpPr>
            <p:cNvPr id="18446" name="Group 14"/>
            <p:cNvGrpSpPr>
              <a:grpSpLocks/>
            </p:cNvGrpSpPr>
            <p:nvPr/>
          </p:nvGrpSpPr>
          <p:grpSpPr bwMode="auto">
            <a:xfrm>
              <a:off x="980" y="2171"/>
              <a:ext cx="2380" cy="1669"/>
              <a:chOff x="980" y="2171"/>
              <a:chExt cx="2380" cy="1669"/>
            </a:xfrm>
          </p:grpSpPr>
          <p:sp>
            <p:nvSpPr>
              <p:cNvPr id="18444" name="Rectangle 12"/>
              <p:cNvSpPr>
                <a:spLocks noChangeArrowheads="1"/>
              </p:cNvSpPr>
              <p:nvPr/>
            </p:nvSpPr>
            <p:spPr bwMode="auto">
              <a:xfrm>
                <a:off x="1205" y="2424"/>
                <a:ext cx="1291" cy="225"/>
              </a:xfrm>
              <a:prstGeom prst="rect">
                <a:avLst/>
              </a:prstGeom>
              <a:solidFill>
                <a:srgbClr val="FFD2E6"/>
              </a:solidFill>
              <a:ln w="12700">
                <a:noFill/>
                <a:miter lim="800000"/>
                <a:headEnd/>
                <a:tailEnd/>
              </a:ln>
              <a:effectLst/>
            </p:spPr>
            <p:txBody>
              <a:bodyPr wrap="none" anchor="ctr">
                <a:prstTxWarp prst="textNoShape">
                  <a:avLst/>
                </a:prstTxWarp>
              </a:bodyPr>
              <a:lstStyle/>
              <a:p>
                <a:endParaRPr lang="en-US"/>
              </a:p>
            </p:txBody>
          </p:sp>
          <p:graphicFrame>
            <p:nvGraphicFramePr>
              <p:cNvPr id="18445" name="Object 13"/>
              <p:cNvGraphicFramePr>
                <a:graphicFrameLocks/>
              </p:cNvGraphicFramePr>
              <p:nvPr/>
            </p:nvGraphicFramePr>
            <p:xfrm>
              <a:off x="980" y="2171"/>
              <a:ext cx="2380" cy="1669"/>
            </p:xfrm>
            <a:graphic>
              <a:graphicData uri="http://schemas.openxmlformats.org/presentationml/2006/ole">
                <p:oleObj spid="_x0000_s18445" name="MathType Equation" r:id="rId5" imgW="4508500" imgH="3403600" progId="Equation">
                  <p:embed/>
                </p:oleObj>
              </a:graphicData>
            </a:graphic>
          </p:graphicFrame>
        </p:grpSp>
      </p:grpSp>
    </p:spTree>
  </p:cSld>
  <p:clrMapOvr>
    <a:masterClrMapping/>
  </p:clrMapOv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lstStyle/>
          <a:p>
            <a:r>
              <a:rPr lang="en-US"/>
              <a:t> </a:t>
            </a:r>
          </a:p>
        </p:txBody>
      </p:sp>
      <p:sp>
        <p:nvSpPr>
          <p:cNvPr id="20483" name="Rectangle 3"/>
          <p:cNvSpPr>
            <a:spLocks noGrp="1" noChangeArrowheads="1"/>
          </p:cNvSpPr>
          <p:nvPr>
            <p:ph type="body" idx="1"/>
          </p:nvPr>
        </p:nvSpPr>
        <p:spPr>
          <a:xfrm>
            <a:off x="514350" y="557213"/>
            <a:ext cx="5829300" cy="2012950"/>
          </a:xfrm>
          <a:noFill/>
          <a:ln/>
        </p:spPr>
        <p:txBody>
          <a:bodyPr/>
          <a:lstStyle/>
          <a:p>
            <a:r>
              <a:rPr lang="en-US"/>
              <a:t>Removal of the </a:t>
            </a:r>
            <a:r>
              <a:rPr lang="en-US">
                <a:solidFill>
                  <a:srgbClr val="BC3700"/>
                </a:solidFill>
              </a:rPr>
              <a:t>spurious cusp </a:t>
            </a:r>
            <a:r>
              <a:rPr lang="en-US"/>
              <a:t>caused at the joint of different functions for </a:t>
            </a:r>
            <a:r>
              <a:rPr lang="en-US" i="1"/>
              <a:t>T</a:t>
            </a:r>
            <a:r>
              <a:rPr lang="en-US"/>
              <a:t>(</a:t>
            </a:r>
            <a:r>
              <a:rPr lang="en-US" i="1"/>
              <a:t>z</a:t>
            </a:r>
            <a:r>
              <a:rPr lang="en-US"/>
              <a:t>) </a:t>
            </a:r>
            <a:r>
              <a:rPr lang="en-US" sz="2800"/>
              <a:t>(for water, 1988; general, 1990)</a:t>
            </a:r>
          </a:p>
        </p:txBody>
      </p:sp>
      <p:grpSp>
        <p:nvGrpSpPr>
          <p:cNvPr id="20491" name="Group 11"/>
          <p:cNvGrpSpPr>
            <a:grpSpLocks/>
          </p:cNvGrpSpPr>
          <p:nvPr/>
        </p:nvGrpSpPr>
        <p:grpSpPr bwMode="auto">
          <a:xfrm>
            <a:off x="1282700" y="2608263"/>
            <a:ext cx="4260850" cy="2990850"/>
            <a:chOff x="808" y="1644"/>
            <a:chExt cx="2684" cy="1884"/>
          </a:xfrm>
        </p:grpSpPr>
        <p:pic>
          <p:nvPicPr>
            <p:cNvPr id="20484" name="Picture 4"/>
            <p:cNvPicPr>
              <a:picLocks noChangeArrowheads="1"/>
            </p:cNvPicPr>
            <p:nvPr/>
          </p:nvPicPr>
          <p:blipFill>
            <a:blip r:embed="rId3"/>
            <a:srcRect/>
            <a:stretch>
              <a:fillRect/>
            </a:stretch>
          </p:blipFill>
          <p:spPr bwMode="auto">
            <a:xfrm>
              <a:off x="808" y="1644"/>
              <a:ext cx="2684" cy="1884"/>
            </a:xfrm>
            <a:prstGeom prst="rect">
              <a:avLst/>
            </a:prstGeom>
            <a:noFill/>
            <a:ln w="12700">
              <a:noFill/>
              <a:miter lim="800000"/>
              <a:headEnd/>
              <a:tailEnd/>
            </a:ln>
            <a:effectLst/>
          </p:spPr>
        </p:pic>
        <p:sp>
          <p:nvSpPr>
            <p:cNvPr id="20485" name="Line 5"/>
            <p:cNvSpPr>
              <a:spLocks noChangeShapeType="1"/>
            </p:cNvSpPr>
            <p:nvPr/>
          </p:nvSpPr>
          <p:spPr bwMode="auto">
            <a:xfrm flipH="1">
              <a:off x="1919" y="2324"/>
              <a:ext cx="235" cy="217"/>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0486" name="Rectangle 6"/>
            <p:cNvSpPr>
              <a:spLocks noChangeArrowheads="1"/>
            </p:cNvSpPr>
            <p:nvPr/>
          </p:nvSpPr>
          <p:spPr bwMode="auto">
            <a:xfrm>
              <a:off x="1483" y="2567"/>
              <a:ext cx="613" cy="294"/>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latin typeface="Helvetica" pitchFamily="-110" charset="0"/>
                </a:rPr>
                <a:t>KOBETICH</a:t>
              </a:r>
            </a:p>
            <a:p>
              <a:r>
                <a:rPr lang="en-US" sz="1200">
                  <a:latin typeface="Helvetica" pitchFamily="-110" charset="0"/>
                </a:rPr>
                <a:t>&amp; KATZ</a:t>
              </a:r>
            </a:p>
          </p:txBody>
        </p:sp>
        <p:sp>
          <p:nvSpPr>
            <p:cNvPr id="20487" name="Line 7"/>
            <p:cNvSpPr>
              <a:spLocks noChangeShapeType="1"/>
            </p:cNvSpPr>
            <p:nvPr/>
          </p:nvSpPr>
          <p:spPr bwMode="auto">
            <a:xfrm flipH="1">
              <a:off x="2107" y="2639"/>
              <a:ext cx="282" cy="26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0488" name="Rectangle 8"/>
            <p:cNvSpPr>
              <a:spLocks noChangeArrowheads="1"/>
            </p:cNvSpPr>
            <p:nvPr/>
          </p:nvSpPr>
          <p:spPr bwMode="auto">
            <a:xfrm>
              <a:off x="1670" y="2882"/>
              <a:ext cx="640" cy="294"/>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latin typeface="Helvetica" pitchFamily="-110" charset="0"/>
                </a:rPr>
                <a:t>TABATA</a:t>
              </a:r>
            </a:p>
            <a:p>
              <a:r>
                <a:rPr lang="en-US" sz="1200">
                  <a:latin typeface="Helvetica" pitchFamily="-110" charset="0"/>
                </a:rPr>
                <a:t>&amp; ITO, 1974</a:t>
              </a:r>
            </a:p>
          </p:txBody>
        </p:sp>
        <p:pic>
          <p:nvPicPr>
            <p:cNvPr id="20489" name="Picture 9"/>
            <p:cNvPicPr>
              <a:picLocks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2443" y="2338"/>
              <a:ext cx="235" cy="436"/>
            </a:xfrm>
            <a:prstGeom prst="rect">
              <a:avLst/>
            </a:prstGeom>
            <a:noFill/>
            <a:ln w="12700">
              <a:noFill/>
              <a:miter lim="800000"/>
              <a:headEnd/>
              <a:tailEnd/>
            </a:ln>
            <a:effectLst/>
          </p:spPr>
        </p:pic>
        <p:pic>
          <p:nvPicPr>
            <p:cNvPr id="20490" name="Picture 10"/>
            <p:cNvPicPr>
              <a:picLocks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2612" y="2650"/>
              <a:ext cx="234" cy="435"/>
            </a:xfrm>
            <a:prstGeom prst="rect">
              <a:avLst/>
            </a:prstGeom>
            <a:noFill/>
            <a:ln w="12700">
              <a:noFill/>
              <a:miter lim="800000"/>
              <a:headEnd/>
              <a:tailEnd/>
            </a:ln>
            <a:effectLst/>
          </p:spPr>
        </p:pic>
      </p:grpSp>
      <p:pic>
        <p:nvPicPr>
          <p:cNvPr id="15" name="Picture 14" descr="img001.jpg"/>
          <p:cNvPicPr>
            <a:picLocks noChangeAspect="1"/>
          </p:cNvPicPr>
          <p:nvPr/>
        </p:nvPicPr>
        <p:blipFill>
          <a:blip r:embed="rId6"/>
          <a:stretch>
            <a:fillRect/>
          </a:stretch>
        </p:blipFill>
        <p:spPr>
          <a:xfrm>
            <a:off x="1019556" y="5820092"/>
            <a:ext cx="4818888" cy="3931920"/>
          </a:xfrm>
          <a:prstGeom prst="rect">
            <a:avLst/>
          </a:prstGeom>
        </p:spPr>
      </p:pic>
      <p:sp>
        <p:nvSpPr>
          <p:cNvPr id="13" name="Rectangle 2"/>
          <p:cNvSpPr txBox="1">
            <a:spLocks noChangeArrowheads="1"/>
          </p:cNvSpPr>
          <p:nvPr/>
        </p:nvSpPr>
        <p:spPr bwMode="auto">
          <a:xfrm>
            <a:off x="514350" y="881063"/>
            <a:ext cx="5829300" cy="1651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uLnTx/>
                <a:uFillTx/>
                <a:latin typeface="+mj-lt"/>
                <a:ea typeface="+mj-ea"/>
                <a:cs typeface="+mj-cs"/>
              </a:rPr>
              <a:t> </a:t>
            </a:r>
            <a:endParaRPr kumimoji="0" lang="en-US" sz="4400" b="0" i="0" u="none" strike="noStrike" kern="0" cap="none" spc="0" normalizeH="0" baseline="0" noProof="0">
              <a:ln>
                <a:noFill/>
              </a:ln>
              <a:solidFill>
                <a:schemeClr val="tx2"/>
              </a:solidFill>
              <a:effectLst/>
              <a:uLnTx/>
              <a:uFillTx/>
              <a:latin typeface="+mj-lt"/>
              <a:ea typeface="+mj-ea"/>
              <a:cs typeface="+mj-cs"/>
            </a:endParaRPr>
          </a:p>
        </p:txBody>
      </p:sp>
      <p:sp>
        <p:nvSpPr>
          <p:cNvPr id="14" name="Rectangle 3"/>
          <p:cNvSpPr txBox="1">
            <a:spLocks noChangeArrowheads="1"/>
          </p:cNvSpPr>
          <p:nvPr/>
        </p:nvSpPr>
        <p:spPr bwMode="auto">
          <a:xfrm>
            <a:off x="514350" y="557213"/>
            <a:ext cx="5829300" cy="2014537"/>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100000"/>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Removal of the </a:t>
            </a:r>
            <a:r>
              <a:rPr kumimoji="0" lang="en-US" sz="3200" b="0" i="0" u="none" strike="noStrike" kern="0" cap="none" spc="0" normalizeH="0" baseline="0" noProof="0" smtClean="0">
                <a:ln>
                  <a:noFill/>
                </a:ln>
                <a:solidFill>
                  <a:srgbClr val="BC3700"/>
                </a:solidFill>
                <a:effectLst/>
                <a:uLnTx/>
                <a:uFillTx/>
                <a:latin typeface="+mn-lt"/>
                <a:ea typeface="+mn-ea"/>
                <a:cs typeface="+mn-cs"/>
              </a:rPr>
              <a:t>spurious cusp </a:t>
            </a:r>
            <a:r>
              <a:rPr kumimoji="0" lang="en-US" sz="3200" b="0" i="0" u="none" strike="noStrike" kern="0" cap="none" spc="0" normalizeH="0" baseline="0" noProof="0" smtClean="0">
                <a:ln>
                  <a:noFill/>
                </a:ln>
                <a:solidFill>
                  <a:schemeClr val="tx1"/>
                </a:solidFill>
                <a:effectLst/>
                <a:uLnTx/>
                <a:uFillTx/>
                <a:latin typeface="+mn-lt"/>
                <a:ea typeface="+mn-ea"/>
                <a:cs typeface="+mn-cs"/>
              </a:rPr>
              <a:t>caused at the joint of different functions for </a:t>
            </a:r>
            <a:r>
              <a:rPr kumimoji="0" lang="en-US" sz="3200" b="0" i="1" u="none" strike="noStrike" kern="0" cap="none" spc="0" normalizeH="0" baseline="0" noProof="0" smtClean="0">
                <a:ln>
                  <a:noFill/>
                </a:ln>
                <a:solidFill>
                  <a:schemeClr val="tx1"/>
                </a:solidFill>
                <a:effectLst/>
                <a:uLnTx/>
                <a:uFillTx/>
                <a:latin typeface="+mn-lt"/>
                <a:ea typeface="+mn-ea"/>
                <a:cs typeface="+mn-cs"/>
              </a:rPr>
              <a:t>T</a:t>
            </a:r>
            <a:r>
              <a:rPr kumimoji="0" lang="en-US" sz="3200" b="0" i="0" u="none" strike="noStrike" kern="0" cap="none" spc="0" normalizeH="0" baseline="0" noProof="0" smtClean="0">
                <a:ln>
                  <a:noFill/>
                </a:ln>
                <a:solidFill>
                  <a:schemeClr val="tx1"/>
                </a:solidFill>
                <a:effectLst/>
                <a:uLnTx/>
                <a:uFillTx/>
                <a:latin typeface="+mn-lt"/>
                <a:ea typeface="+mn-ea"/>
                <a:cs typeface="+mn-cs"/>
              </a:rPr>
              <a:t>(</a:t>
            </a:r>
            <a:r>
              <a:rPr kumimoji="0" lang="en-US" sz="3200" b="0" i="1" u="none" strike="noStrike" kern="0" cap="none" spc="0" normalizeH="0" baseline="0" noProof="0" smtClean="0">
                <a:ln>
                  <a:noFill/>
                </a:ln>
                <a:solidFill>
                  <a:schemeClr val="tx1"/>
                </a:solidFill>
                <a:effectLst/>
                <a:uLnTx/>
                <a:uFillTx/>
                <a:latin typeface="+mn-lt"/>
                <a:ea typeface="+mn-ea"/>
                <a:cs typeface="+mn-cs"/>
              </a:rPr>
              <a:t>z</a:t>
            </a:r>
            <a:r>
              <a:rPr kumimoji="0" lang="en-US" sz="3200" b="0" i="0" u="none" strike="noStrike" kern="0" cap="none" spc="0" normalizeH="0" baseline="0" noProof="0" smtClean="0">
                <a:ln>
                  <a:noFill/>
                </a:ln>
                <a:solidFill>
                  <a:schemeClr val="tx1"/>
                </a:solidFill>
                <a:effectLst/>
                <a:uLnTx/>
                <a:uFillTx/>
                <a:latin typeface="+mn-lt"/>
                <a:ea typeface="+mn-ea"/>
                <a:cs typeface="+mn-cs"/>
              </a:rPr>
              <a:t>) </a:t>
            </a:r>
            <a:r>
              <a:rPr kumimoji="0" lang="en-US" sz="2800" b="0" i="0" u="none" strike="noStrike" kern="0" cap="none" spc="0" normalizeH="0" baseline="0" noProof="0" smtClean="0">
                <a:ln>
                  <a:noFill/>
                </a:ln>
                <a:solidFill>
                  <a:schemeClr val="tx1"/>
                </a:solidFill>
                <a:effectLst/>
                <a:uLnTx/>
                <a:uFillTx/>
                <a:latin typeface="+mn-lt"/>
                <a:ea typeface="+mn-ea"/>
                <a:cs typeface="+mn-cs"/>
              </a:rPr>
              <a:t>(for water, 1988; general, 1990)</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grpSp>
        <p:nvGrpSpPr>
          <p:cNvPr id="16" name="Group 11"/>
          <p:cNvGrpSpPr>
            <a:grpSpLocks/>
          </p:cNvGrpSpPr>
          <p:nvPr/>
        </p:nvGrpSpPr>
        <p:grpSpPr bwMode="auto">
          <a:xfrm>
            <a:off x="1282700" y="2609850"/>
            <a:ext cx="4260850" cy="2990850"/>
            <a:chOff x="808" y="1644"/>
            <a:chExt cx="2684" cy="1884"/>
          </a:xfrm>
        </p:grpSpPr>
        <p:pic>
          <p:nvPicPr>
            <p:cNvPr id="17" name="Picture 4"/>
            <p:cNvPicPr>
              <a:picLocks noChangeArrowheads="1"/>
            </p:cNvPicPr>
            <p:nvPr/>
          </p:nvPicPr>
          <p:blipFill>
            <a:blip r:embed="rId3"/>
            <a:srcRect/>
            <a:stretch>
              <a:fillRect/>
            </a:stretch>
          </p:blipFill>
          <p:spPr bwMode="auto">
            <a:xfrm>
              <a:off x="808" y="1644"/>
              <a:ext cx="2684" cy="1884"/>
            </a:xfrm>
            <a:prstGeom prst="rect">
              <a:avLst/>
            </a:prstGeom>
            <a:noFill/>
            <a:ln w="12700">
              <a:noFill/>
              <a:miter lim="800000"/>
              <a:headEnd/>
              <a:tailEnd/>
            </a:ln>
            <a:effectLst/>
          </p:spPr>
        </p:pic>
        <p:sp>
          <p:nvSpPr>
            <p:cNvPr id="18" name="Line 5"/>
            <p:cNvSpPr>
              <a:spLocks noChangeShapeType="1"/>
            </p:cNvSpPr>
            <p:nvPr/>
          </p:nvSpPr>
          <p:spPr bwMode="auto">
            <a:xfrm flipH="1">
              <a:off x="1919" y="2324"/>
              <a:ext cx="235" cy="217"/>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9" name="Rectangle 6"/>
            <p:cNvSpPr>
              <a:spLocks noChangeArrowheads="1"/>
            </p:cNvSpPr>
            <p:nvPr/>
          </p:nvSpPr>
          <p:spPr bwMode="auto">
            <a:xfrm>
              <a:off x="1483" y="2567"/>
              <a:ext cx="613" cy="294"/>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latin typeface="Helvetica" pitchFamily="-110" charset="0"/>
                </a:rPr>
                <a:t>KOBETICH</a:t>
              </a:r>
            </a:p>
            <a:p>
              <a:r>
                <a:rPr lang="en-US" sz="1200">
                  <a:latin typeface="Helvetica" pitchFamily="-110" charset="0"/>
                </a:rPr>
                <a:t>&amp; KATZ</a:t>
              </a:r>
            </a:p>
          </p:txBody>
        </p:sp>
        <p:sp>
          <p:nvSpPr>
            <p:cNvPr id="20" name="Line 7"/>
            <p:cNvSpPr>
              <a:spLocks noChangeShapeType="1"/>
            </p:cNvSpPr>
            <p:nvPr/>
          </p:nvSpPr>
          <p:spPr bwMode="auto">
            <a:xfrm flipH="1">
              <a:off x="2107" y="2639"/>
              <a:ext cx="282" cy="26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1" name="Rectangle 8"/>
            <p:cNvSpPr>
              <a:spLocks noChangeArrowheads="1"/>
            </p:cNvSpPr>
            <p:nvPr/>
          </p:nvSpPr>
          <p:spPr bwMode="auto">
            <a:xfrm>
              <a:off x="1670" y="2882"/>
              <a:ext cx="640" cy="294"/>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latin typeface="Helvetica" pitchFamily="-110" charset="0"/>
                </a:rPr>
                <a:t>TABATA</a:t>
              </a:r>
            </a:p>
            <a:p>
              <a:r>
                <a:rPr lang="en-US" sz="1200">
                  <a:latin typeface="Helvetica" pitchFamily="-110" charset="0"/>
                </a:rPr>
                <a:t>&amp; ITO, 1974</a:t>
              </a:r>
            </a:p>
          </p:txBody>
        </p:sp>
        <p:pic>
          <p:nvPicPr>
            <p:cNvPr id="22" name="Picture 9"/>
            <p:cNvPicPr>
              <a:picLocks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2443" y="2338"/>
              <a:ext cx="235" cy="436"/>
            </a:xfrm>
            <a:prstGeom prst="rect">
              <a:avLst/>
            </a:prstGeom>
            <a:noFill/>
            <a:ln w="12700">
              <a:noFill/>
              <a:miter lim="800000"/>
              <a:headEnd/>
              <a:tailEnd/>
            </a:ln>
            <a:effectLst/>
          </p:spPr>
        </p:pic>
        <p:pic>
          <p:nvPicPr>
            <p:cNvPr id="23" name="Picture 10"/>
            <p:cNvPicPr>
              <a:picLocks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2612" y="2650"/>
              <a:ext cx="234" cy="435"/>
            </a:xfrm>
            <a:prstGeom prst="rect">
              <a:avLst/>
            </a:prstGeom>
            <a:noFill/>
            <a:ln w="12700">
              <a:noFill/>
              <a:miter lim="800000"/>
              <a:headEnd/>
              <a:tailEnd/>
            </a:ln>
            <a:effectLst/>
          </p:spPr>
        </p:pic>
      </p:grpSp>
      <p:pic>
        <p:nvPicPr>
          <p:cNvPr id="24" name="Picture 23" descr="img001.jpg"/>
          <p:cNvPicPr>
            <a:picLocks noChangeAspect="1"/>
          </p:cNvPicPr>
          <p:nvPr/>
        </p:nvPicPr>
        <p:blipFill>
          <a:blip r:embed="rId9"/>
          <a:stretch>
            <a:fillRect/>
          </a:stretch>
        </p:blipFill>
        <p:spPr>
          <a:xfrm>
            <a:off x="1019556" y="5821680"/>
            <a:ext cx="4818888" cy="3931920"/>
          </a:xfrm>
          <a:prstGeom prst="rect">
            <a:avLst/>
          </a:prstGeom>
          <a:solidFill>
            <a:schemeClr val="accent5"/>
          </a:solidFill>
          <a:ln>
            <a:solidFill>
              <a:schemeClr val="accent5">
                <a:lumMod val="75000"/>
              </a:schemeClr>
            </a:solidFill>
          </a:ln>
          <a:effectLst>
            <a:outerShdw blurRad="50800" dist="38100" dir="2700000">
              <a:schemeClr val="tx1">
                <a:alpha val="76000"/>
              </a:schemeClr>
            </a:outerShdw>
          </a:effectLst>
        </p:spPr>
      </p:pic>
    </p:spTree>
  </p:cSld>
  <p:clrMapOvr>
    <a:masterClrMapping/>
  </p:clrMapOvr>
  <p:transition/>
</p:sld>
</file>

<file path=ppt/theme/theme1.xml><?xml version="1.0" encoding="utf-8"?>
<a:theme xmlns:a="http://schemas.openxmlformats.org/drawingml/2006/main" name="untitled 2">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2">
      <a:majorFont>
        <a:latin typeface="Times"/>
        <a:ea typeface="Osaka"/>
        <a:cs typeface="Osaka"/>
      </a:majorFont>
      <a:minorFont>
        <a:latin typeface="Time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ea typeface="Osaka" pitchFamily="-110" charset="-128"/>
            <a:cs typeface="Osaka" pitchFamily="-110"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ea typeface="Osaka" pitchFamily="-110" charset="-128"/>
            <a:cs typeface="Osaka" pitchFamily="-110" charset="-128"/>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QUADRA:Small Applications:Applications A-M:MS PowerPoint 4.0:</Template>
  <TotalTime>712</TotalTime>
  <Pages>27</Pages>
  <Words>4043</Words>
  <Application>Microsoft Macintosh PowerPoint</Application>
  <PresentationFormat>Custom</PresentationFormat>
  <Paragraphs>300</Paragraphs>
  <Slides>27</Slides>
  <Notes>27</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untitled 2</vt:lpstr>
      <vt:lpstr>MathType Equation</vt:lpstr>
      <vt:lpstr>Document</vt:lpstr>
      <vt:lpstr>Semiempirical Models for Depth–Dose Curves of Electrons</vt:lpstr>
      <vt:lpstr>Introduction</vt:lpstr>
      <vt:lpstr> </vt:lpstr>
      <vt:lpstr> </vt:lpstr>
      <vt:lpstr> </vt:lpstr>
      <vt:lpstr> </vt:lpstr>
      <vt:lpstr> </vt:lpstr>
      <vt:lpstr>Our Work for More Accurate Algorithms</vt:lpstr>
      <vt:lpstr> </vt:lpstr>
      <vt:lpstr> </vt:lpstr>
      <vt:lpstr>Fits to ITS Monte Carlo Results (1994–1998)</vt:lpstr>
      <vt:lpstr> </vt:lpstr>
      <vt:lpstr> </vt:lpstr>
      <vt:lpstr> </vt:lpstr>
      <vt:lpstr> </vt:lpstr>
      <vt:lpstr> </vt:lpstr>
      <vt:lpstr> </vt:lpstr>
      <vt:lpstr> </vt:lpstr>
      <vt:lpstr> </vt:lpstr>
      <vt:lpstr> </vt:lpstr>
      <vt:lpstr>Possibility for Further Improvement of EDEPOS</vt:lpstr>
      <vt:lpstr>Application to Multilayer Absorbers </vt:lpstr>
      <vt:lpstr> </vt:lpstr>
      <vt:lpstr> </vt:lpstr>
      <vt:lpstr> </vt:lpstr>
      <vt:lpstr>Future of Semiempirical Models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95S JSAP OHPs</dc:title>
  <dc:subject/>
  <dc:creator>Tatsuo Tabata</dc:creator>
  <cp:keywords/>
  <dc:description/>
  <cp:lastModifiedBy>Tatsuo Tabata</cp:lastModifiedBy>
  <cp:revision>418</cp:revision>
  <cp:lastPrinted>1998-09-25T08:26:23Z</cp:lastPrinted>
  <dcterms:created xsi:type="dcterms:W3CDTF">2012-02-17T23:59:17Z</dcterms:created>
  <dcterms:modified xsi:type="dcterms:W3CDTF">2012-02-18T00:17:07Z</dcterms:modified>
</cp:coreProperties>
</file>